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68" r:id="rId3"/>
    <p:sldId id="264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pFvbwr6saDL2q20wlUmsg==" hashData="2UfuVMQu/YfhhTbnh/xiIjv1zSnqNUw07/PKEEtzq+niAKnhdDBKJb5drca6qYYZo09e4rYNtmBpj5USMrjk9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7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42" autoAdjust="0"/>
    <p:restoredTop sz="94613"/>
  </p:normalViewPr>
  <p:slideViewPr>
    <p:cSldViewPr snapToGrid="0" snapToObjects="1">
      <p:cViewPr varScale="1">
        <p:scale>
          <a:sx n="74" d="100"/>
          <a:sy n="74" d="100"/>
        </p:scale>
        <p:origin x="11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7/5/19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Microscopic perspective</a:t>
            </a:r>
            <a:r>
              <a:rPr lang="en-US" baseline="0" dirty="0"/>
              <a:t> </a:t>
            </a:r>
          </a:p>
          <a:p>
            <a:r>
              <a:rPr lang="en-US" baseline="0" dirty="0"/>
              <a:t>Energy of random speed of molecules</a:t>
            </a:r>
          </a:p>
          <a:p>
            <a:endParaRPr lang="en-US" baseline="0" dirty="0"/>
          </a:p>
          <a:p>
            <a:r>
              <a:rPr lang="en-US" baseline="0" dirty="0"/>
              <a:t>Temp related to the square of the average molecular speed</a:t>
            </a:r>
          </a:p>
          <a:p>
            <a:r>
              <a:rPr lang="en-US" baseline="0" dirty="0"/>
              <a:t>Speed </a:t>
            </a:r>
            <a:r>
              <a:rPr lang="en-US" baseline="0"/>
              <a:t>is almost </a:t>
            </a:r>
            <a:r>
              <a:rPr lang="en-US" baseline="0" dirty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</a:t>
            </a:r>
            <a:r>
              <a:rPr lang="en-US" baseline="0" dirty="0"/>
              <a:t> =&gt; Random motion of molecules</a:t>
            </a:r>
          </a:p>
          <a:p>
            <a:endParaRPr lang="en-US" baseline="0" dirty="0"/>
          </a:p>
          <a:p>
            <a:r>
              <a:rPr lang="en-US" baseline="0" dirty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hyperlink" Target="https://www.weather.gov/media/asos/aum-toc.pdf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speed distribution for air molecules at 300 k. </a:t>
            </a:r>
          </a:p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0"/>
    </mc:Choice>
    <mc:Fallback xmlns="">
      <p:transition spd="slow" advTm="5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air molecules at 300 k. </a:t>
            </a:r>
          </a:p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66"/>
    </mc:Choice>
    <mc:Fallback xmlns="">
      <p:transition spd="slow" advTm="40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9938" y="2057399"/>
            <a:ext cx="4312089" cy="4145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Kinetic energy due to the random motion of 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Speed of air at room temperature is almost 500 m/s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 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speed</a:t>
            </a:r>
            <a:r>
              <a:rPr lang="en-US" sz="2400" b="1" i="1" baseline="300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Maxwell distribution for air at 300 k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shown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on the intro slide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982656" y="4887088"/>
            <a:ext cx="85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85"/>
    </mc:Choice>
    <mc:Fallback xmlns="">
      <p:transition spd="slow" advTm="42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 Freezing 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˚C = 5/9 (˚F-32) or ˚F = (9/5) ˚C+32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(K)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K 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k)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K for all physics formulas</a:t>
            </a: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232"/>
    </mc:Choice>
    <mc:Fallback>
      <p:transition spd="slow" advTm="153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20-25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68-77 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75"/>
    </mc:Choice>
    <mc:Fallback xmlns="">
      <p:transition spd="slow" advTm="46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the difference between temperature and wind?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/>
              <a:t>Temperature - random motion of molecules</a:t>
            </a:r>
          </a:p>
          <a:p>
            <a:r>
              <a:rPr lang="en-US" dirty="0"/>
              <a:t>Wind - bulk movement of molecules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WIND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18"/>
    </mc:Choice>
    <mc:Fallback xmlns="">
      <p:transition spd="slow" advTm="57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northerly wind (N) is coming from the north</a:t>
            </a:r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46"/>
    </mc:Choice>
    <mc:Fallback xmlns="">
      <p:transition spd="slow" advTm="36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/>
              <a:t>East =&gt; 90˚</a:t>
            </a:r>
          </a:p>
          <a:p>
            <a:pPr marL="0" indent="0">
              <a:buNone/>
            </a:pPr>
            <a:r>
              <a:rPr lang="en-US" sz="2800" dirty="0"/>
              <a:t>South =&gt; 180˚</a:t>
            </a:r>
          </a:p>
          <a:p>
            <a:pPr marL="0" indent="0">
              <a:buNone/>
            </a:pPr>
            <a:r>
              <a:rPr lang="en-US" sz="2800" dirty="0"/>
              <a:t>West =&gt; 270˚</a:t>
            </a:r>
          </a:p>
          <a:p>
            <a:pPr marL="0" indent="0">
              <a:buNone/>
            </a:pPr>
            <a:r>
              <a:rPr lang="en-US" sz="2800" dirty="0"/>
              <a:t>North =&gt; 360˚ (or 0˚)</a:t>
            </a:r>
          </a:p>
          <a:p>
            <a:pPr marL="0" indent="0">
              <a:buNone/>
            </a:pPr>
            <a:r>
              <a:rPr lang="en-US" sz="2800" dirty="0"/>
              <a:t>Northwest =&gt; 315˚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4513" y="5389740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1.11(b)</a:t>
            </a:r>
          </a:p>
          <a:p>
            <a:pPr algn="ctr"/>
            <a:r>
              <a:rPr lang="en-US" dirty="0"/>
              <a:t>H&amp;P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06882A0-27C6-CB4B-BCD0-07CC81D1EC7F}"/>
              </a:ext>
            </a:extLst>
          </p:cNvPr>
          <p:cNvGrpSpPr/>
          <p:nvPr/>
        </p:nvGrpSpPr>
        <p:grpSpPr>
          <a:xfrm>
            <a:off x="716042" y="2091771"/>
            <a:ext cx="3443569" cy="3207512"/>
            <a:chOff x="1472363" y="2108499"/>
            <a:chExt cx="3443569" cy="3207512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8E732C5F-ECCE-904E-9575-788F62A4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754"/>
            <a:stretch/>
          </p:blipFill>
          <p:spPr>
            <a:xfrm>
              <a:off x="1472363" y="2108499"/>
              <a:ext cx="3443569" cy="320751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0118" y="2690039"/>
              <a:ext cx="3783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315˚</a:t>
              </a:r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91"/>
    </mc:Choice>
    <mc:Fallback xmlns="">
      <p:transition spd="slow" advTm="39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Speed</a:t>
            </a:r>
          </a:p>
          <a:p>
            <a:pPr marL="0" indent="0">
              <a:buNone/>
            </a:pPr>
            <a:r>
              <a:rPr lang="en-US" sz="2800" dirty="0"/>
              <a:t>Given in knots or m/s</a:t>
            </a:r>
          </a:p>
          <a:p>
            <a:pPr marL="0" indent="0">
              <a:buNone/>
            </a:pPr>
            <a:r>
              <a:rPr lang="en-US" sz="2800" dirty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/>
              <a:t>= 1.15 mph</a:t>
            </a:r>
          </a:p>
          <a:p>
            <a:pPr marL="0" indent="0">
              <a:buNone/>
            </a:pPr>
            <a:r>
              <a:rPr lang="en-US" sz="2800" dirty="0"/>
              <a:t>= 1.85 km/h</a:t>
            </a:r>
          </a:p>
          <a:p>
            <a:pPr marL="0" indent="0">
              <a:buNone/>
            </a:pPr>
            <a:r>
              <a:rPr lang="en-US" sz="2800"/>
              <a:t>= 0.51 </a:t>
            </a:r>
            <a:r>
              <a:rPr lang="en-US" sz="2800" dirty="0"/>
              <a:t>m</a:t>
            </a:r>
            <a:r>
              <a:rPr lang="en-US" sz="2800"/>
              <a:t>/s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1.12(a)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Cup Anemometer </a:t>
            </a:r>
          </a:p>
          <a:p>
            <a:pPr algn="ctr"/>
            <a:r>
              <a:rPr lang="en-US" dirty="0"/>
              <a:t>Measures Speed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37"/>
    </mc:Choice>
    <mc:Fallback xmlns="">
      <p:transition spd="slow" advTm="52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/>
              <a:t>Variability</a:t>
            </a:r>
          </a:p>
          <a:p>
            <a:pPr marL="0" indent="0">
              <a:buNone/>
            </a:pPr>
            <a:r>
              <a:rPr lang="en-US" sz="2800" dirty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/>
              <a:t>Gust: a sudden brief increase in the speed of the wind. Reported as the maximum 3-second wind speed burst to occur within a two-minute interval by the NOAA.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1.13</a:t>
            </a:r>
          </a:p>
          <a:p>
            <a:pPr algn="ctr"/>
            <a:r>
              <a:rPr lang="en-US" dirty="0"/>
              <a:t>H&amp;P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Wind Variability: </a:t>
            </a:r>
          </a:p>
          <a:p>
            <a:pPr algn="ctr"/>
            <a:r>
              <a:rPr lang="en-US" dirty="0"/>
              <a:t>Gusts and Sustained Wind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ASOS Observations:  </a:t>
            </a:r>
            <a:r>
              <a:rPr lang="en-US" dirty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67"/>
    </mc:Choice>
    <mc:Fallback xmlns="">
      <p:transition spd="slow" advTm="78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Points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Temperature </a:t>
            </a:r>
            <a:r>
              <a:rPr lang="mr-IN" sz="2800" dirty="0"/>
              <a:t>–</a:t>
            </a:r>
            <a:r>
              <a:rPr lang="en-US" sz="2800" dirty="0"/>
              <a:t> average speed of molecules</a:t>
            </a:r>
          </a:p>
          <a:p>
            <a:r>
              <a:rPr lang="en-US" sz="2800" dirty="0"/>
              <a:t>Wind </a:t>
            </a:r>
            <a:r>
              <a:rPr lang="mr-IN" sz="2800" dirty="0"/>
              <a:t>–</a:t>
            </a:r>
            <a:r>
              <a:rPr lang="en-US" sz="2800" dirty="0"/>
              <a:t> has two components</a:t>
            </a:r>
          </a:p>
          <a:p>
            <a:pPr marL="457200" lvl="1" indent="0">
              <a:buNone/>
            </a:pPr>
            <a:r>
              <a:rPr lang="en-US" u="sng" dirty="0"/>
              <a:t>Direction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/>
              <a:t>Speed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in knots (</a:t>
            </a:r>
            <a:r>
              <a:rPr lang="en-US" dirty="0" err="1"/>
              <a:t>nmi</a:t>
            </a:r>
            <a:r>
              <a:rPr lang="en-US" dirty="0"/>
              <a:t> per hour) or m s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Must consider variability</a:t>
            </a:r>
          </a:p>
          <a:p>
            <a:pPr marL="457200" lvl="1" indent="0">
              <a:buNone/>
            </a:pPr>
            <a:r>
              <a:rPr lang="en-US" u="sng" dirty="0"/>
              <a:t>Sustained Wind</a:t>
            </a:r>
            <a:r>
              <a:rPr lang="en-US" dirty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/>
              <a:t>Gust</a:t>
            </a:r>
            <a:r>
              <a:rPr lang="en-US" dirty="0"/>
              <a:t>:  a sudden brief increase in wind speed; reported as 3 second average in two minute period</a:t>
            </a:r>
            <a:endParaRPr lang="en-US" baseline="300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26"/>
    </mc:Choice>
    <mc:Fallback xmlns="">
      <p:transition spd="slow" advTm="94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24891</TotalTime>
  <Words>486</Words>
  <Application>Microsoft Office PowerPoint</Application>
  <PresentationFormat>On-screen Show (4:3)</PresentationFormat>
  <Paragraphs>123</Paragraphs>
  <Slides>11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Arial Black</vt:lpstr>
      <vt:lpstr>Calibri</vt:lpstr>
      <vt:lpstr>Mangal</vt:lpstr>
      <vt:lpstr>Times New Roman</vt:lpstr>
      <vt:lpstr>Office Theme</vt:lpstr>
      <vt:lpstr>ATMO 170A1 Online</vt:lpstr>
      <vt:lpstr>ATMO 170A1 Online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L Mullen</cp:lastModifiedBy>
  <cp:revision>36</cp:revision>
  <dcterms:created xsi:type="dcterms:W3CDTF">2019-06-04T19:49:24Z</dcterms:created>
  <dcterms:modified xsi:type="dcterms:W3CDTF">2019-07-09T21:46:36Z</dcterms:modified>
</cp:coreProperties>
</file>