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mp4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98" r:id="rId4"/>
    <p:sldId id="299" r:id="rId5"/>
    <p:sldId id="300" r:id="rId6"/>
    <p:sldId id="301" r:id="rId7"/>
    <p:sldId id="302" r:id="rId8"/>
    <p:sldId id="297" r:id="rId9"/>
    <p:sldId id="261" r:id="rId10"/>
    <p:sldId id="262" r:id="rId11"/>
    <p:sldId id="304" r:id="rId12"/>
    <p:sldId id="305" r:id="rId13"/>
    <p:sldId id="263" r:id="rId14"/>
    <p:sldId id="260" r:id="rId15"/>
    <p:sldId id="282" r:id="rId16"/>
    <p:sldId id="280" r:id="rId17"/>
    <p:sldId id="296" r:id="rId18"/>
    <p:sldId id="269" r:id="rId19"/>
    <p:sldId id="270" r:id="rId20"/>
    <p:sldId id="266" r:id="rId21"/>
    <p:sldId id="272" r:id="rId22"/>
    <p:sldId id="281" r:id="rId23"/>
    <p:sldId id="279" r:id="rId24"/>
    <p:sldId id="271" r:id="rId25"/>
    <p:sldId id="283" r:id="rId26"/>
    <p:sldId id="273" r:id="rId27"/>
    <p:sldId id="276" r:id="rId28"/>
    <p:sldId id="284" r:id="rId29"/>
    <p:sldId id="277" r:id="rId30"/>
    <p:sldId id="285" r:id="rId31"/>
    <p:sldId id="278" r:id="rId32"/>
    <p:sldId id="286" r:id="rId33"/>
    <p:sldId id="287" r:id="rId34"/>
    <p:sldId id="288" r:id="rId35"/>
    <p:sldId id="289" r:id="rId36"/>
    <p:sldId id="292" r:id="rId37"/>
    <p:sldId id="293" r:id="rId38"/>
    <p:sldId id="294" r:id="rId39"/>
    <p:sldId id="303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-192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30311-CDA3-4459-AB05-34938003E9F5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E4B228-6A27-4F72-8CC6-281C17E74F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1744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SSTs</a:t>
            </a:r>
            <a:r>
              <a:rPr lang="en-US" baseline="0" dirty="0"/>
              <a:t> from 23-25C, average is ~20-21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4B228-6A27-4F72-8CC6-281C17E74F0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3524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pPr/>
              <a:t>11/8/2016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pPr/>
              <a:t>11/8/2016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pPr/>
              <a:t>11/8/2016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pPr/>
              <a:t>11/8/2016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pPr/>
              <a:t>11/8/2016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pPr/>
              <a:t>11/8/2016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pPr/>
              <a:t>11/8/2016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pPr/>
              <a:t>11/8/2016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pPr/>
              <a:t>11/8/2016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pPr/>
              <a:t>11/8/2016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pPr/>
              <a:t>11/8/2016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pPr/>
              <a:t>11/8/2016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pPr/>
              <a:t>11/8/2016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pPr/>
              <a:t>11/8/2016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pPr/>
              <a:t>11/8/2016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pPr/>
              <a:t>11/8/2016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pPr/>
              <a:t>11/8/2016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pPr/>
              <a:t>11/8/2016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instagram.com/p/BMJLdNWDTV_/?hl=en" TargetMode="Externa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1.mp4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gif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gif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gif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gif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gif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gif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gif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gif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gif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gif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pn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underground.com/blog/JeffMasters/another-quirky-medicane-hits-the-eastern-mediterranean" TargetMode="External"/><Relationship Id="rId13" Type="http://schemas.openxmlformats.org/officeDocument/2006/relationships/hyperlink" Target="http://cimss.ssec.wisc.edu/goes/blog/archives/22492" TargetMode="External"/><Relationship Id="rId3" Type="http://schemas.openxmlformats.org/officeDocument/2006/relationships/hyperlink" Target="http://www.adv-geosci.net/2/217/2005/adgeo-2-217-2005.pdf" TargetMode="External"/><Relationship Id="rId7" Type="http://schemas.openxmlformats.org/officeDocument/2006/relationships/hyperlink" Target="https://weather.com/news/weather/news/medicane-tropical-storm-mediterranean-sea-31oct2016" TargetMode="External"/><Relationship Id="rId12" Type="http://schemas.openxmlformats.org/officeDocument/2006/relationships/hyperlink" Target="http://cersat.ifremer.fr/" TargetMode="External"/><Relationship Id="rId2" Type="http://schemas.openxmlformats.org/officeDocument/2006/relationships/hyperlink" Target="http://www.hvonstorch.de/klima/pdf/medicanes_clim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x.doi.org/10.1002/joc.3428" TargetMode="External"/><Relationship Id="rId11" Type="http://schemas.openxmlformats.org/officeDocument/2006/relationships/hyperlink" Target="http://www.tropicaltidbits.com/analysis/models/" TargetMode="External"/><Relationship Id="rId5" Type="http://schemas.openxmlformats.org/officeDocument/2006/relationships/hyperlink" Target="https://en.wikipedia.org/wiki/Digital_object_identifier" TargetMode="External"/><Relationship Id="rId15" Type="http://schemas.openxmlformats.org/officeDocument/2006/relationships/hyperlink" Target="http://moe.met.fsu.edu/cyclonephase/help.html" TargetMode="External"/><Relationship Id="rId10" Type="http://schemas.openxmlformats.org/officeDocument/2006/relationships/hyperlink" Target="http://meteocentre.com/models/" TargetMode="External"/><Relationship Id="rId4" Type="http://schemas.openxmlformats.org/officeDocument/2006/relationships/hyperlink" Target="http://onlinelibrary.wiley.com/doi/10.1002/wea.231/pdf" TargetMode="External"/><Relationship Id="rId9" Type="http://schemas.openxmlformats.org/officeDocument/2006/relationships/hyperlink" Target="http://www.nhc.noaa.gov/aboutgloss.shtml" TargetMode="External"/><Relationship Id="rId14" Type="http://schemas.openxmlformats.org/officeDocument/2006/relationships/hyperlink" Target="http://www.hnms.gr/hnms/english/index_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MEDICANES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Sujan</a:t>
            </a:r>
            <a:r>
              <a:rPr lang="en-US" dirty="0"/>
              <a:t> Pal</a:t>
            </a:r>
          </a:p>
          <a:p>
            <a:r>
              <a:rPr lang="en-US" dirty="0"/>
              <a:t>Jimmy Fowler</a:t>
            </a:r>
          </a:p>
          <a:p>
            <a:r>
              <a:rPr lang="en-US" dirty="0"/>
              <a:t>ATMO 574-FALL 2016</a:t>
            </a:r>
          </a:p>
        </p:txBody>
      </p:sp>
    </p:spTree>
    <p:extLst>
      <p:ext uri="{BB962C8B-B14F-4D97-AF65-F5344CB8AC3E}">
        <p14:creationId xmlns:p14="http://schemas.microsoft.com/office/powerpoint/2010/main" xmlns="" val="2720700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Climatology</a:t>
            </a:r>
          </a:p>
          <a:p>
            <a:r>
              <a:rPr lang="en-US" dirty="0"/>
              <a:t>Medicane 90M</a:t>
            </a:r>
          </a:p>
          <a:p>
            <a:pPr lvl="1"/>
            <a:r>
              <a:rPr lang="en-US" dirty="0"/>
              <a:t>Observations and impacts</a:t>
            </a:r>
          </a:p>
          <a:p>
            <a:pPr lvl="1"/>
            <a:r>
              <a:rPr lang="en-US" dirty="0"/>
              <a:t>Tropical vs Extratropical vs Subtropical</a:t>
            </a:r>
          </a:p>
          <a:p>
            <a:r>
              <a:rPr lang="en-US" dirty="0"/>
              <a:t>Analysis of 90M</a:t>
            </a:r>
          </a:p>
          <a:p>
            <a:pPr lvl="1"/>
            <a:r>
              <a:rPr lang="en-US" dirty="0"/>
              <a:t>GFS analysis throughout life cycle</a:t>
            </a:r>
          </a:p>
          <a:p>
            <a:pPr lvl="1"/>
            <a:r>
              <a:rPr lang="en-US" dirty="0"/>
              <a:t>QG analysis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84109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Climatology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3521" y="2297117"/>
            <a:ext cx="5715000" cy="35623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12" y="2336873"/>
            <a:ext cx="5991225" cy="34956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11965" y="6029739"/>
            <a:ext cx="95283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Geography and topography around Mediterranean Sea</a:t>
            </a:r>
          </a:p>
        </p:txBody>
      </p:sp>
    </p:spTree>
    <p:extLst>
      <p:ext uri="{BB962C8B-B14F-4D97-AF65-F5344CB8AC3E}">
        <p14:creationId xmlns:p14="http://schemas.microsoft.com/office/powerpoint/2010/main" xmlns="" val="3285482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Climatology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49" y="2206484"/>
            <a:ext cx="4592926" cy="3373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5526" y="2230812"/>
            <a:ext cx="4820944" cy="33491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0749" y="5791200"/>
            <a:ext cx="4592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Genesis Density ( First location in the track) per 2</a:t>
            </a:r>
            <a:r>
              <a:rPr lang="en-US" baseline="30000" dirty="0"/>
              <a:t>O </a:t>
            </a:r>
            <a:r>
              <a:rPr lang="en-US" dirty="0"/>
              <a:t>x 2</a:t>
            </a:r>
            <a:r>
              <a:rPr lang="en-US" baseline="30000" dirty="0"/>
              <a:t>O</a:t>
            </a:r>
            <a:r>
              <a:rPr lang="en-US" dirty="0"/>
              <a:t> box</a:t>
            </a:r>
            <a:endParaRPr lang="en-US" baseline="30000" dirty="0"/>
          </a:p>
        </p:txBody>
      </p:sp>
      <p:sp>
        <p:nvSpPr>
          <p:cNvPr id="11" name="TextBox 10"/>
          <p:cNvSpPr txBox="1"/>
          <p:nvPr/>
        </p:nvSpPr>
        <p:spPr>
          <a:xfrm>
            <a:off x="5815526" y="5791200"/>
            <a:ext cx="4820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Track density per 2</a:t>
            </a:r>
            <a:r>
              <a:rPr lang="en-US" baseline="30000" dirty="0"/>
              <a:t>o</a:t>
            </a:r>
            <a:r>
              <a:rPr lang="en-US" dirty="0"/>
              <a:t> x 2</a:t>
            </a:r>
            <a:r>
              <a:rPr lang="en-US" baseline="30000" dirty="0"/>
              <a:t>o</a:t>
            </a:r>
            <a:r>
              <a:rPr lang="en-US" dirty="0"/>
              <a:t> box</a:t>
            </a:r>
          </a:p>
        </p:txBody>
      </p:sp>
    </p:spTree>
    <p:extLst>
      <p:ext uri="{BB962C8B-B14F-4D97-AF65-F5344CB8AC3E}">
        <p14:creationId xmlns:p14="http://schemas.microsoft.com/office/powerpoint/2010/main" xmlns="" val="467376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Climatology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49" y="2255156"/>
            <a:ext cx="5639042" cy="43425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291" y="2255156"/>
            <a:ext cx="6140297" cy="357861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28935" y="5936189"/>
            <a:ext cx="5331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Number of medicanes per season</a:t>
            </a:r>
          </a:p>
        </p:txBody>
      </p:sp>
    </p:spTree>
    <p:extLst>
      <p:ext uri="{BB962C8B-B14F-4D97-AF65-F5344CB8AC3E}">
        <p14:creationId xmlns:p14="http://schemas.microsoft.com/office/powerpoint/2010/main" xmlns="" val="2932408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Climatology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992" y="2336872"/>
            <a:ext cx="5591344" cy="33464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9151" y="5936189"/>
            <a:ext cx="5809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Western Mediterranean ( W) and Ionian region (I)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9437" y="2123228"/>
            <a:ext cx="5061211" cy="38179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49109" y="6120855"/>
            <a:ext cx="5639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Number of medicanes per month, grey: W, white: I</a:t>
            </a:r>
          </a:p>
        </p:txBody>
      </p:sp>
    </p:spTree>
    <p:extLst>
      <p:ext uri="{BB962C8B-B14F-4D97-AF65-F5344CB8AC3E}">
        <p14:creationId xmlns:p14="http://schemas.microsoft.com/office/powerpoint/2010/main" xmlns="" val="775226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Climatology :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Low wind shear and atmospheric thermodynamic instability induced by incursions of cold air </a:t>
            </a:r>
          </a:p>
          <a:p>
            <a:r>
              <a:rPr lang="en-US" dirty="0"/>
              <a:t>Upper-level troughs, providing energy required for intensifying atmospheric convection/thunderstorm</a:t>
            </a:r>
          </a:p>
          <a:p>
            <a:r>
              <a:rPr lang="en-US" dirty="0"/>
              <a:t>Known to emerge over regions with sea surface temperatures (SSTs) between 15</a:t>
            </a:r>
            <a:r>
              <a:rPr lang="en-US" baseline="30000" dirty="0"/>
              <a:t>o</a:t>
            </a:r>
            <a:r>
              <a:rPr lang="en-US" dirty="0"/>
              <a:t> C and 26 °C </a:t>
            </a:r>
          </a:p>
          <a:p>
            <a:r>
              <a:rPr lang="en-US" dirty="0"/>
              <a:t>Tropical cyclones with a diameter larger than 300 km (190 mi) cannot exist within the Mediterranean</a:t>
            </a:r>
          </a:p>
          <a:p>
            <a:r>
              <a:rPr lang="en-US" dirty="0"/>
              <a:t>99 recorded tropical-like storms between 1948 and 2011.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36735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Medicane 90M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975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2" name="Rectangle 11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/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3"/>
          <a:srcRect l="397" r="10372" b="-2"/>
          <a:stretch/>
        </p:blipFill>
        <p:spPr>
          <a:xfrm>
            <a:off x="4636008" y="10"/>
            <a:ext cx="7552815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" name="Picture 14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3679028" cy="1080938"/>
          </a:xfrm>
        </p:spPr>
        <p:txBody>
          <a:bodyPr>
            <a:normAutofit/>
          </a:bodyPr>
          <a:lstStyle/>
          <a:p>
            <a:r>
              <a:rPr lang="en-US" sz="3200" dirty="0"/>
              <a:t>Medicane 90M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903131" y="6342184"/>
            <a:ext cx="5018567" cy="51581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1600" dirty="0"/>
              <a:t>Visible satellite image of the medicane on October 30</a:t>
            </a:r>
            <a:r>
              <a:rPr lang="en-US" sz="1600" baseline="30000" dirty="0"/>
              <a:t>th</a:t>
            </a:r>
            <a:r>
              <a:rPr lang="en-US" sz="1600" dirty="0"/>
              <a:t> (</a:t>
            </a:r>
            <a:r>
              <a:rPr lang="en-US" sz="1600" dirty="0" err="1"/>
              <a:t>Wunderground</a:t>
            </a:r>
            <a:r>
              <a:rPr lang="en-US" sz="1600" dirty="0"/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6344" y="2172978"/>
            <a:ext cx="42987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cutoff low triggered a tropical storm to form over the Mediterranean Sea over Halloween weekend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It reached peak intensity of 50 kts on 10/31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Biggest impacts happened on the island of Crete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City of Chania, Crete recorded 3.07” of rain and wind gust of up to 60 mph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Average precipitation for all of October is 1.6”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Heraklion, Crete received .71 inches of rain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hlinkClick r:id="rId5"/>
              </a:rPr>
              <a:t>Rough ocean in Malta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347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2777987" cy="1052127"/>
          </a:xfrm>
        </p:spPr>
        <p:txBody>
          <a:bodyPr/>
          <a:lstStyle/>
          <a:p>
            <a:r>
              <a:rPr lang="en-US" dirty="0"/>
              <a:t>Storm Track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58308" y="1503503"/>
            <a:ext cx="8342028" cy="5158154"/>
          </a:xfrm>
        </p:spPr>
      </p:pic>
      <p:sp>
        <p:nvSpPr>
          <p:cNvPr id="5" name="TextBox 4"/>
          <p:cNvSpPr txBox="1"/>
          <p:nvPr/>
        </p:nvSpPr>
        <p:spPr>
          <a:xfrm>
            <a:off x="9393242" y="6606757"/>
            <a:ext cx="26276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Source: Twitter user Brenden Moses</a:t>
            </a:r>
          </a:p>
        </p:txBody>
      </p:sp>
    </p:spTree>
    <p:extLst>
      <p:ext uri="{BB962C8B-B14F-4D97-AF65-F5344CB8AC3E}">
        <p14:creationId xmlns:p14="http://schemas.microsoft.com/office/powerpoint/2010/main" xmlns="" val="249531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/>
          <a:lstStyle/>
          <a:p>
            <a:r>
              <a:rPr lang="en-US" dirty="0"/>
              <a:t>Observations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53121" y="895082"/>
            <a:ext cx="8326378" cy="5911403"/>
          </a:xfrm>
        </p:spPr>
      </p:pic>
      <p:sp>
        <p:nvSpPr>
          <p:cNvPr id="5" name="TextBox 4"/>
          <p:cNvSpPr txBox="1"/>
          <p:nvPr/>
        </p:nvSpPr>
        <p:spPr>
          <a:xfrm>
            <a:off x="9453093" y="6498708"/>
            <a:ext cx="26182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http://www.hnms.gr/</a:t>
            </a:r>
          </a:p>
        </p:txBody>
      </p:sp>
    </p:spTree>
    <p:extLst>
      <p:ext uri="{BB962C8B-B14F-4D97-AF65-F5344CB8AC3E}">
        <p14:creationId xmlns:p14="http://schemas.microsoft.com/office/powerpoint/2010/main" xmlns="" val="22209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/>
          <a:lstStyle/>
          <a:p>
            <a:r>
              <a:rPr lang="en-US" dirty="0"/>
              <a:t>Observations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63482" y="753228"/>
            <a:ext cx="6729904" cy="5911403"/>
          </a:xfrm>
        </p:spPr>
      </p:pic>
      <p:sp>
        <p:nvSpPr>
          <p:cNvPr id="3" name="TextBox 2"/>
          <p:cNvSpPr txBox="1"/>
          <p:nvPr/>
        </p:nvSpPr>
        <p:spPr>
          <a:xfrm>
            <a:off x="727656" y="2723882"/>
            <a:ext cx="32969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Wind speed derived from the European Advanced Scatterometer (ASCAT) show speeds around 50 knots on the western edge of the eye of the medicane as it approached Crete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91876" y="6600423"/>
            <a:ext cx="2001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 err="1"/>
              <a:t>Wunderground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324823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688" y="764951"/>
            <a:ext cx="2238725" cy="1063849"/>
          </a:xfrm>
        </p:spPr>
        <p:txBody>
          <a:bodyPr>
            <a:normAutofit fontScale="90000"/>
          </a:bodyPr>
          <a:lstStyle/>
          <a:p>
            <a:r>
              <a:rPr lang="en-US" dirty="0"/>
              <a:t>Tropical Transition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2090688"/>
            <a:ext cx="3291588" cy="4767312"/>
          </a:xfrm>
        </p:spPr>
        <p:txBody>
          <a:bodyPr>
            <a:normAutofit/>
          </a:bodyPr>
          <a:lstStyle/>
          <a:p>
            <a:r>
              <a:rPr lang="en-US" dirty="0"/>
              <a:t>Lifecycle of 90M:</a:t>
            </a:r>
          </a:p>
          <a:p>
            <a:pPr lvl="1"/>
            <a:r>
              <a:rPr lang="en-US" dirty="0"/>
              <a:t>Started out as a symmetric cold core cyclone (cutoff low) from the 27</a:t>
            </a:r>
            <a:r>
              <a:rPr lang="en-US" baseline="30000" dirty="0"/>
              <a:t>th</a:t>
            </a:r>
            <a:r>
              <a:rPr lang="en-US" dirty="0"/>
              <a:t> through 12z on the 28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Became a symmetric warm-core cyclone from 18z on the 28</a:t>
            </a:r>
            <a:r>
              <a:rPr lang="en-US" baseline="30000" dirty="0"/>
              <a:t>th</a:t>
            </a:r>
            <a:r>
              <a:rPr lang="en-US" dirty="0"/>
              <a:t> till the 30</a:t>
            </a:r>
            <a:r>
              <a:rPr lang="en-US" baseline="30000" dirty="0"/>
              <a:t>th</a:t>
            </a:r>
            <a:r>
              <a:rPr lang="en-US" dirty="0"/>
              <a:t> at 0z</a:t>
            </a:r>
          </a:p>
          <a:p>
            <a:pPr lvl="1"/>
            <a:r>
              <a:rPr lang="en-US" dirty="0"/>
              <a:t>90M then entered a subtropical phase till 31</a:t>
            </a:r>
            <a:r>
              <a:rPr lang="en-US" baseline="30000" dirty="0"/>
              <a:t>st</a:t>
            </a:r>
            <a:r>
              <a:rPr lang="en-US" dirty="0"/>
              <a:t>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291588" y="58615"/>
            <a:ext cx="8900412" cy="6682154"/>
          </a:xfrm>
        </p:spPr>
      </p:pic>
      <p:sp>
        <p:nvSpPr>
          <p:cNvPr id="6" name="TextBox 5"/>
          <p:cNvSpPr txBox="1"/>
          <p:nvPr/>
        </p:nvSpPr>
        <p:spPr>
          <a:xfrm>
            <a:off x="10005183" y="6537775"/>
            <a:ext cx="21868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Source: Florida State University</a:t>
            </a:r>
          </a:p>
        </p:txBody>
      </p:sp>
    </p:spTree>
    <p:extLst>
      <p:ext uri="{BB962C8B-B14F-4D97-AF65-F5344CB8AC3E}">
        <p14:creationId xmlns:p14="http://schemas.microsoft.com/office/powerpoint/2010/main" xmlns="" val="108164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Tropical vs Subtropical vs Extratropical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Extratropical:  A cyclone that gets energy from a horizontal temperature contrast (baroclinic). There are surface fronts and has a cold core.</a:t>
            </a:r>
          </a:p>
          <a:p>
            <a:r>
              <a:rPr lang="en-US" dirty="0"/>
              <a:t>Tropical: A cyclone that gets energy from warm ocean waters and has organized deep convection around a well defined center.  They are barotropic with a warm core.</a:t>
            </a:r>
          </a:p>
          <a:p>
            <a:r>
              <a:rPr lang="en-US" dirty="0"/>
              <a:t>Subtropical: A mixture of both extratropical and tropical cyclones.  They do not have surface fronts, but receive a portion of their energy from baroclinic sources.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73107" y="6488668"/>
            <a:ext cx="4738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National Hurricane Center Glossary</a:t>
            </a:r>
          </a:p>
        </p:txBody>
      </p:sp>
    </p:spTree>
    <p:extLst>
      <p:ext uri="{BB962C8B-B14F-4D97-AF65-F5344CB8AC3E}">
        <p14:creationId xmlns:p14="http://schemas.microsoft.com/office/powerpoint/2010/main" xmlns="" val="357878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Very Warm SSTs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242646" y="2137873"/>
            <a:ext cx="9837738" cy="4356711"/>
          </a:xfrm>
        </p:spPr>
      </p:pic>
      <p:sp>
        <p:nvSpPr>
          <p:cNvPr id="6" name="TextBox 5"/>
          <p:cNvSpPr txBox="1"/>
          <p:nvPr/>
        </p:nvSpPr>
        <p:spPr>
          <a:xfrm>
            <a:off x="9830234" y="6581001"/>
            <a:ext cx="12501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CERSAT</a:t>
            </a:r>
          </a:p>
        </p:txBody>
      </p:sp>
    </p:spTree>
    <p:extLst>
      <p:ext uri="{BB962C8B-B14F-4D97-AF65-F5344CB8AC3E}">
        <p14:creationId xmlns:p14="http://schemas.microsoft.com/office/powerpoint/2010/main" xmlns="" val="319337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2402848" cy="1080938"/>
          </a:xfrm>
        </p:spPr>
        <p:txBody>
          <a:bodyPr/>
          <a:lstStyle/>
          <a:p>
            <a:r>
              <a:rPr lang="en-US" dirty="0"/>
              <a:t>IR Loop</a:t>
            </a:r>
          </a:p>
        </p:txBody>
      </p:sp>
      <p:pic>
        <p:nvPicPr>
          <p:cNvPr id="4" name="161028-31_meteosat10_infrared_medicane_anim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79371" y="254126"/>
            <a:ext cx="8704898" cy="6527955"/>
          </a:xfrm>
        </p:spPr>
      </p:pic>
      <p:sp>
        <p:nvSpPr>
          <p:cNvPr id="5" name="TextBox 4"/>
          <p:cNvSpPr txBox="1"/>
          <p:nvPr/>
        </p:nvSpPr>
        <p:spPr>
          <a:xfrm>
            <a:off x="1881746" y="6550223"/>
            <a:ext cx="12987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Source: CIMSS</a:t>
            </a:r>
          </a:p>
        </p:txBody>
      </p:sp>
    </p:spTree>
    <p:extLst>
      <p:ext uri="{BB962C8B-B14F-4D97-AF65-F5344CB8AC3E}">
        <p14:creationId xmlns:p14="http://schemas.microsoft.com/office/powerpoint/2010/main" xmlns="" val="3540519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Analysis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498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chemeClr val="bg2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50000">
                <a:schemeClr val="bg2">
                  <a:shade val="100000"/>
                  <a:hueMod val="100000"/>
                  <a:satMod val="110000"/>
                  <a:lumMod val="130000"/>
                </a:schemeClr>
              </a:gs>
              <a:gs pos="100000">
                <a:schemeClr val="bg2">
                  <a:shade val="78000"/>
                  <a:hueMod val="44000"/>
                  <a:satMod val="200000"/>
                  <a:lumMod val="69000"/>
                </a:schemeClr>
              </a:gs>
            </a:gsLst>
            <a:lin ang="2520000" scaled="0"/>
          </a:gradFill>
          <a:ln>
            <a:noFill/>
          </a:ln>
          <a:effectLst/>
        </p:spPr>
      </p:sp>
      <p:pic>
        <p:nvPicPr>
          <p:cNvPr id="12" name="Picture 11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8" name="Rectangle 17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/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1" name="Picture 20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3679028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10/27 0z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515816" y="2336873"/>
            <a:ext cx="3746142" cy="2223404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ctr">
              <a:buNone/>
            </a:pPr>
            <a:r>
              <a:rPr lang="en-US" b="1" dirty="0"/>
              <a:t>A cutoff upper-level low begins to move SE over the </a:t>
            </a:r>
            <a:r>
              <a:rPr lang="en-US" b="1" dirty="0" smtClean="0"/>
              <a:t>western </a:t>
            </a:r>
            <a:r>
              <a:rPr lang="en-US" b="1" dirty="0"/>
              <a:t>Mediterranean Sea</a:t>
            </a:r>
          </a:p>
        </p:txBody>
      </p:sp>
      <p:sp>
        <p:nvSpPr>
          <p:cNvPr id="3" name="Oval 2"/>
          <p:cNvSpPr/>
          <p:nvPr/>
        </p:nvSpPr>
        <p:spPr>
          <a:xfrm>
            <a:off x="8897963" y="4021016"/>
            <a:ext cx="1476995" cy="1324708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008" y="88742"/>
            <a:ext cx="7552815" cy="667884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xmlns="" val="2772472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chemeClr val="bg2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50000">
                <a:schemeClr val="bg2">
                  <a:shade val="100000"/>
                  <a:hueMod val="100000"/>
                  <a:satMod val="110000"/>
                  <a:lumMod val="130000"/>
                </a:schemeClr>
              </a:gs>
              <a:gs pos="100000">
                <a:schemeClr val="bg2">
                  <a:shade val="78000"/>
                  <a:hueMod val="44000"/>
                  <a:satMod val="200000"/>
                  <a:lumMod val="69000"/>
                </a:schemeClr>
              </a:gs>
            </a:gsLst>
            <a:lin ang="2520000" scaled="0"/>
          </a:gradFill>
          <a:ln>
            <a:noFill/>
          </a:ln>
          <a:effectLst/>
        </p:spPr>
      </p:sp>
      <p:pic>
        <p:nvPicPr>
          <p:cNvPr id="12" name="Picture 11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8" name="Rectangle 17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/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1" name="Picture 20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3679028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10/27 12z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80322" y="2336873"/>
            <a:ext cx="3581635" cy="359931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The low moves SE towards Sicily</a:t>
            </a:r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008" y="88742"/>
            <a:ext cx="7552814" cy="667884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xmlns="" val="22412561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chemeClr val="bg2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50000">
                <a:schemeClr val="bg2">
                  <a:shade val="100000"/>
                  <a:hueMod val="100000"/>
                  <a:satMod val="110000"/>
                  <a:lumMod val="130000"/>
                </a:schemeClr>
              </a:gs>
              <a:gs pos="100000">
                <a:schemeClr val="bg2">
                  <a:shade val="78000"/>
                  <a:hueMod val="44000"/>
                  <a:satMod val="200000"/>
                  <a:lumMod val="69000"/>
                </a:schemeClr>
              </a:gs>
            </a:gsLst>
            <a:lin ang="2520000" scaled="0"/>
          </a:gradFill>
          <a:ln>
            <a:noFill/>
          </a:ln>
          <a:effectLst/>
        </p:spPr>
      </p:sp>
      <p:pic>
        <p:nvPicPr>
          <p:cNvPr id="12" name="Picture 11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8" name="Rectangle 17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/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1" name="Picture 20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3679028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10/28 0z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80322" y="2336873"/>
            <a:ext cx="3581635" cy="359931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The low begins to meander over the center Mediterranean Sea </a:t>
            </a:r>
          </a:p>
          <a:p>
            <a:pPr marL="0" indent="0" algn="ctr">
              <a:buNone/>
            </a:pPr>
            <a:r>
              <a:rPr lang="en-US" b="1" dirty="0"/>
              <a:t>The high over Spain appears to be the main steering </a:t>
            </a:r>
            <a:r>
              <a:rPr lang="en-US" b="1" dirty="0" smtClean="0"/>
              <a:t>force</a:t>
            </a:r>
          </a:p>
          <a:p>
            <a:pPr marL="0" indent="0" algn="ctr">
              <a:buNone/>
            </a:pPr>
            <a:r>
              <a:rPr lang="en-US" b="1" dirty="0" smtClean="0"/>
              <a:t>The Omega block across SW Europe </a:t>
            </a:r>
            <a:endParaRPr lang="en-US" b="1" dirty="0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008" y="88742"/>
            <a:ext cx="7552815" cy="667884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xmlns="" val="795017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chemeClr val="bg2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50000">
                <a:schemeClr val="bg2">
                  <a:shade val="100000"/>
                  <a:hueMod val="100000"/>
                  <a:satMod val="110000"/>
                  <a:lumMod val="130000"/>
                </a:schemeClr>
              </a:gs>
              <a:gs pos="100000">
                <a:schemeClr val="bg2">
                  <a:shade val="78000"/>
                  <a:hueMod val="44000"/>
                  <a:satMod val="200000"/>
                  <a:lumMod val="69000"/>
                </a:schemeClr>
              </a:gs>
            </a:gsLst>
            <a:lin ang="2520000" scaled="0"/>
          </a:gradFill>
          <a:ln>
            <a:noFill/>
          </a:ln>
          <a:effectLst/>
        </p:spPr>
      </p:sp>
      <p:pic>
        <p:nvPicPr>
          <p:cNvPr id="12" name="Picture 11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8" name="Rectangle 17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/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1" name="Picture 20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3679028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10/29 0z</a:t>
            </a:r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008" y="88742"/>
            <a:ext cx="7552814" cy="667884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2" name="Content Placeholder 8"/>
          <p:cNvSpPr>
            <a:spLocks noGrp="1"/>
          </p:cNvSpPr>
          <p:nvPr>
            <p:ph sz="half" idx="1"/>
          </p:nvPr>
        </p:nvSpPr>
        <p:spPr>
          <a:xfrm>
            <a:off x="680322" y="2336873"/>
            <a:ext cx="3581635" cy="402875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The upper-level low has now moved SW towards </a:t>
            </a:r>
            <a:r>
              <a:rPr lang="en-US" b="1" dirty="0" smtClean="0"/>
              <a:t>Africa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1720192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chemeClr val="bg2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50000">
                <a:schemeClr val="bg2">
                  <a:shade val="100000"/>
                  <a:hueMod val="100000"/>
                  <a:satMod val="110000"/>
                  <a:lumMod val="130000"/>
                </a:schemeClr>
              </a:gs>
              <a:gs pos="100000">
                <a:schemeClr val="bg2">
                  <a:shade val="78000"/>
                  <a:hueMod val="44000"/>
                  <a:satMod val="200000"/>
                  <a:lumMod val="69000"/>
                </a:schemeClr>
              </a:gs>
            </a:gsLst>
            <a:lin ang="2520000" scaled="0"/>
          </a:gradFill>
          <a:ln>
            <a:noFill/>
          </a:ln>
          <a:effectLst/>
        </p:spPr>
      </p:sp>
      <p:pic>
        <p:nvPicPr>
          <p:cNvPr id="12" name="Picture 11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8" name="Rectangle 17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/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1" name="Picture 20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3679028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10/29 0z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225" y="88740"/>
            <a:ext cx="7601941" cy="6678848"/>
          </a:xfrm>
          <a:prstGeom prst="rect">
            <a:avLst/>
          </a:prstGeom>
        </p:spPr>
      </p:pic>
      <p:sp>
        <p:nvSpPr>
          <p:cNvPr id="22" name="Content Placeholder 8"/>
          <p:cNvSpPr>
            <a:spLocks noGrp="1"/>
          </p:cNvSpPr>
          <p:nvPr>
            <p:ph sz="half" idx="1"/>
          </p:nvPr>
        </p:nvSpPr>
        <p:spPr>
          <a:xfrm>
            <a:off x="680322" y="2336873"/>
            <a:ext cx="3581635" cy="402875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The upper-level low has now moved SW towards Africa</a:t>
            </a:r>
          </a:p>
          <a:p>
            <a:pPr marL="0" indent="0" algn="ctr">
              <a:buNone/>
            </a:pPr>
            <a:r>
              <a:rPr lang="en-US" b="1" dirty="0"/>
              <a:t>It has triggered the formation of a surface low over the central Mediterranean </a:t>
            </a:r>
            <a:r>
              <a:rPr lang="en-US" b="1" dirty="0" smtClean="0"/>
              <a:t>Sea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3378336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chemeClr val="bg2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50000">
                <a:schemeClr val="bg2">
                  <a:shade val="100000"/>
                  <a:hueMod val="100000"/>
                  <a:satMod val="110000"/>
                  <a:lumMod val="130000"/>
                </a:schemeClr>
              </a:gs>
              <a:gs pos="100000">
                <a:schemeClr val="bg2">
                  <a:shade val="78000"/>
                  <a:hueMod val="44000"/>
                  <a:satMod val="200000"/>
                  <a:lumMod val="69000"/>
                </a:schemeClr>
              </a:gs>
            </a:gsLst>
            <a:lin ang="2520000" scaled="0"/>
          </a:gradFill>
          <a:ln>
            <a:noFill/>
          </a:ln>
          <a:effectLst/>
        </p:spPr>
      </p:sp>
      <p:pic>
        <p:nvPicPr>
          <p:cNvPr id="12" name="Picture 11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8" name="Rectangle 17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/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1" name="Picture 20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3679028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10/29 0z</a:t>
            </a:r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008" y="636427"/>
            <a:ext cx="7552814" cy="558347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3" name="Content Placeholder 8"/>
          <p:cNvSpPr>
            <a:spLocks noGrp="1"/>
          </p:cNvSpPr>
          <p:nvPr>
            <p:ph sz="half" idx="1"/>
          </p:nvPr>
        </p:nvSpPr>
        <p:spPr>
          <a:xfrm>
            <a:off x="680322" y="2336873"/>
            <a:ext cx="3581635" cy="402875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The upper-level low has now moved SW towards Africa</a:t>
            </a:r>
          </a:p>
          <a:p>
            <a:pPr marL="0" indent="0" algn="ctr">
              <a:buNone/>
            </a:pPr>
            <a:r>
              <a:rPr lang="en-US" b="1" dirty="0"/>
              <a:t>It has triggered the formation of a surface low over the central Mediterranean Sea</a:t>
            </a:r>
          </a:p>
          <a:p>
            <a:pPr marL="0" indent="0" algn="ctr">
              <a:buNone/>
            </a:pPr>
            <a:r>
              <a:rPr lang="en-US" b="1" dirty="0"/>
              <a:t>Clear example of cold air intrusion that can trigger a medicane </a:t>
            </a:r>
            <a:r>
              <a:rPr lang="en-US" b="1" dirty="0" smtClean="0"/>
              <a:t>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1814374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chemeClr val="bg2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50000">
                <a:schemeClr val="bg2">
                  <a:shade val="100000"/>
                  <a:hueMod val="100000"/>
                  <a:satMod val="110000"/>
                  <a:lumMod val="130000"/>
                </a:schemeClr>
              </a:gs>
              <a:gs pos="100000">
                <a:schemeClr val="bg2">
                  <a:shade val="78000"/>
                  <a:hueMod val="44000"/>
                  <a:satMod val="200000"/>
                  <a:lumMod val="69000"/>
                </a:schemeClr>
              </a:gs>
            </a:gsLst>
            <a:lin ang="2520000" scaled="0"/>
          </a:gradFill>
          <a:ln>
            <a:noFill/>
          </a:ln>
          <a:effectLst/>
        </p:spPr>
      </p:sp>
      <p:pic>
        <p:nvPicPr>
          <p:cNvPr id="12" name="Picture 11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8" name="Rectangle 17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/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1" name="Picture 20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3679028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10/29 12z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80322" y="2336873"/>
            <a:ext cx="3581635" cy="359931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The upper-level low continues to move SW, but now a new, weak upper-level low begins to form over the surface low</a:t>
            </a:r>
          </a:p>
          <a:p>
            <a:pPr marL="0" indent="0" algn="ctr">
              <a:buNone/>
            </a:pPr>
            <a:r>
              <a:rPr lang="en-US" b="1" dirty="0"/>
              <a:t>The system is now becoming a full fledged barotropic storm </a:t>
            </a:r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008" y="88742"/>
            <a:ext cx="7552814" cy="667884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xmlns="" val="13618325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chemeClr val="bg2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50000">
                <a:schemeClr val="bg2">
                  <a:shade val="100000"/>
                  <a:hueMod val="100000"/>
                  <a:satMod val="110000"/>
                  <a:lumMod val="130000"/>
                </a:schemeClr>
              </a:gs>
              <a:gs pos="100000">
                <a:schemeClr val="bg2">
                  <a:shade val="78000"/>
                  <a:hueMod val="44000"/>
                  <a:satMod val="200000"/>
                  <a:lumMod val="69000"/>
                </a:schemeClr>
              </a:gs>
            </a:gsLst>
            <a:lin ang="2520000" scaled="0"/>
          </a:gradFill>
          <a:ln>
            <a:noFill/>
          </a:ln>
          <a:effectLst/>
        </p:spPr>
      </p:sp>
      <p:pic>
        <p:nvPicPr>
          <p:cNvPr id="12" name="Picture 11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8" name="Rectangle 17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/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1" name="Picture 20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3679028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10/29 12z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80322" y="2336873"/>
            <a:ext cx="3581635" cy="359931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The upper-level low continues to move SW, but now a new, weak upper-level low begins to form over the surface low</a:t>
            </a:r>
          </a:p>
          <a:p>
            <a:pPr marL="0" indent="0" algn="ctr">
              <a:buNone/>
            </a:pPr>
            <a:r>
              <a:rPr lang="en-US" b="1" dirty="0"/>
              <a:t>The system is now becoming a full fledged barotropic storm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014" y="78314"/>
            <a:ext cx="7613808" cy="668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987693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chemeClr val="bg2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50000">
                <a:schemeClr val="bg2">
                  <a:shade val="100000"/>
                  <a:hueMod val="100000"/>
                  <a:satMod val="110000"/>
                  <a:lumMod val="130000"/>
                </a:schemeClr>
              </a:gs>
              <a:gs pos="100000">
                <a:schemeClr val="bg2">
                  <a:shade val="78000"/>
                  <a:hueMod val="44000"/>
                  <a:satMod val="200000"/>
                  <a:lumMod val="69000"/>
                </a:schemeClr>
              </a:gs>
            </a:gsLst>
            <a:lin ang="2520000" scaled="0"/>
          </a:gradFill>
          <a:ln>
            <a:noFill/>
          </a:ln>
          <a:effectLst/>
        </p:spPr>
      </p:sp>
      <p:pic>
        <p:nvPicPr>
          <p:cNvPr id="12" name="Picture 11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8" name="Rectangle 17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/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1" name="Picture 20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3679028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10/30 0z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80322" y="2336873"/>
            <a:ext cx="3581635" cy="359931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90M is now moving ENE</a:t>
            </a:r>
          </a:p>
          <a:p>
            <a:pPr marL="0" indent="0" algn="ctr">
              <a:buNone/>
            </a:pPr>
            <a:endParaRPr lang="en-US" sz="2800" b="1" dirty="0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008" y="88742"/>
            <a:ext cx="7552814" cy="6678845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xmlns="" val="28915756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chemeClr val="bg2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50000">
                <a:schemeClr val="bg2">
                  <a:shade val="100000"/>
                  <a:hueMod val="100000"/>
                  <a:satMod val="110000"/>
                  <a:lumMod val="130000"/>
                </a:schemeClr>
              </a:gs>
              <a:gs pos="100000">
                <a:schemeClr val="bg2">
                  <a:shade val="78000"/>
                  <a:hueMod val="44000"/>
                  <a:satMod val="200000"/>
                  <a:lumMod val="69000"/>
                </a:schemeClr>
              </a:gs>
            </a:gsLst>
            <a:lin ang="2520000" scaled="0"/>
          </a:gradFill>
          <a:ln>
            <a:noFill/>
          </a:ln>
          <a:effectLst/>
        </p:spPr>
      </p:sp>
      <p:pic>
        <p:nvPicPr>
          <p:cNvPr id="12" name="Picture 11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8" name="Rectangle 17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/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1" name="Picture 20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3679028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10/30 12z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80322" y="2336873"/>
            <a:ext cx="3581635" cy="359931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Continues to move towards Greece</a:t>
            </a:r>
          </a:p>
          <a:p>
            <a:pPr marL="0" indent="0" algn="ctr">
              <a:buNone/>
            </a:pPr>
            <a:r>
              <a:rPr lang="en-US" b="1" dirty="0"/>
              <a:t>The initial upper-level low is now completely removed from 90M</a:t>
            </a:r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008" y="88742"/>
            <a:ext cx="7552813" cy="6678845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xmlns="" val="23100287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chemeClr val="bg2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50000">
                <a:schemeClr val="bg2">
                  <a:shade val="100000"/>
                  <a:hueMod val="100000"/>
                  <a:satMod val="110000"/>
                  <a:lumMod val="130000"/>
                </a:schemeClr>
              </a:gs>
              <a:gs pos="100000">
                <a:schemeClr val="bg2">
                  <a:shade val="78000"/>
                  <a:hueMod val="44000"/>
                  <a:satMod val="200000"/>
                  <a:lumMod val="69000"/>
                </a:schemeClr>
              </a:gs>
            </a:gsLst>
            <a:lin ang="2520000" scaled="0"/>
          </a:gradFill>
          <a:ln>
            <a:noFill/>
          </a:ln>
          <a:effectLst/>
        </p:spPr>
      </p:sp>
      <p:pic>
        <p:nvPicPr>
          <p:cNvPr id="12" name="Picture 11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8" name="Rectangle 17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/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1" name="Picture 20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3679028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10/30 12z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80322" y="2336873"/>
            <a:ext cx="3581635" cy="359931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Continues to move towards Greece</a:t>
            </a:r>
          </a:p>
          <a:p>
            <a:pPr marL="0" indent="0" algn="ctr">
              <a:buNone/>
            </a:pPr>
            <a:r>
              <a:rPr lang="en-US" b="1" dirty="0"/>
              <a:t>The initial upper-level low is now completely removed from 90M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6882" y="88741"/>
            <a:ext cx="7601939" cy="667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31135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chemeClr val="bg2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50000">
                <a:schemeClr val="bg2">
                  <a:shade val="100000"/>
                  <a:hueMod val="100000"/>
                  <a:satMod val="110000"/>
                  <a:lumMod val="130000"/>
                </a:schemeClr>
              </a:gs>
              <a:gs pos="100000">
                <a:schemeClr val="bg2">
                  <a:shade val="78000"/>
                  <a:hueMod val="44000"/>
                  <a:satMod val="200000"/>
                  <a:lumMod val="69000"/>
                </a:schemeClr>
              </a:gs>
            </a:gsLst>
            <a:lin ang="2520000" scaled="0"/>
          </a:gradFill>
          <a:ln>
            <a:noFill/>
          </a:ln>
          <a:effectLst/>
        </p:spPr>
      </p:sp>
      <p:pic>
        <p:nvPicPr>
          <p:cNvPr id="12" name="Picture 11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8" name="Rectangle 17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/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1" name="Picture 20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3679028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10/31 0z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80322" y="2336873"/>
            <a:ext cx="3581635" cy="359931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90M is now deepening and nearing peak intensity SW of Greece</a:t>
            </a:r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008" y="88742"/>
            <a:ext cx="7552813" cy="6678845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xmlns="" val="26047090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chemeClr val="bg2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50000">
                <a:schemeClr val="bg2">
                  <a:shade val="100000"/>
                  <a:hueMod val="100000"/>
                  <a:satMod val="110000"/>
                  <a:lumMod val="130000"/>
                </a:schemeClr>
              </a:gs>
              <a:gs pos="100000">
                <a:schemeClr val="bg2">
                  <a:shade val="78000"/>
                  <a:hueMod val="44000"/>
                  <a:satMod val="200000"/>
                  <a:lumMod val="69000"/>
                </a:schemeClr>
              </a:gs>
            </a:gsLst>
            <a:lin ang="2520000" scaled="0"/>
          </a:gradFill>
          <a:ln>
            <a:noFill/>
          </a:ln>
          <a:effectLst/>
        </p:spPr>
      </p:sp>
      <p:pic>
        <p:nvPicPr>
          <p:cNvPr id="12" name="Picture 11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8" name="Rectangle 17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/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1" name="Picture 20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3679028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10/31 0z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80322" y="2336873"/>
            <a:ext cx="3581635" cy="359931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90M is now deepening and nearing peak intensity SW of Greece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6882" y="88741"/>
            <a:ext cx="7601939" cy="667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986716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chemeClr val="bg2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50000">
                <a:schemeClr val="bg2">
                  <a:shade val="100000"/>
                  <a:hueMod val="100000"/>
                  <a:satMod val="110000"/>
                  <a:lumMod val="130000"/>
                </a:schemeClr>
              </a:gs>
              <a:gs pos="100000">
                <a:schemeClr val="bg2">
                  <a:shade val="78000"/>
                  <a:hueMod val="44000"/>
                  <a:satMod val="200000"/>
                  <a:lumMod val="69000"/>
                </a:schemeClr>
              </a:gs>
            </a:gsLst>
            <a:lin ang="2520000" scaled="0"/>
          </a:gradFill>
          <a:ln>
            <a:noFill/>
          </a:ln>
          <a:effectLst/>
        </p:spPr>
      </p:sp>
      <p:pic>
        <p:nvPicPr>
          <p:cNvPr id="12" name="Picture 11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8" name="Rectangle 17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/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1" name="Picture 20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3679028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10/31 12z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80322" y="2336873"/>
            <a:ext cx="3581635" cy="359931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90M is now crossing over Crete</a:t>
            </a:r>
          </a:p>
          <a:p>
            <a:pPr marL="0" indent="0" algn="ctr">
              <a:buNone/>
            </a:pPr>
            <a:r>
              <a:rPr lang="en-US" b="1" dirty="0"/>
              <a:t>An incoming trough east of the Black Sea will quickly absorb 90M into the mean flow  </a:t>
            </a:r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008" y="88742"/>
            <a:ext cx="7552813" cy="667884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xmlns="" val="40776786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chemeClr val="bg2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50000">
                <a:schemeClr val="bg2">
                  <a:shade val="100000"/>
                  <a:hueMod val="100000"/>
                  <a:satMod val="110000"/>
                  <a:lumMod val="130000"/>
                </a:schemeClr>
              </a:gs>
              <a:gs pos="100000">
                <a:schemeClr val="bg2">
                  <a:shade val="78000"/>
                  <a:hueMod val="44000"/>
                  <a:satMod val="200000"/>
                  <a:lumMod val="69000"/>
                </a:schemeClr>
              </a:gs>
            </a:gsLst>
            <a:lin ang="2520000" scaled="0"/>
          </a:gradFill>
          <a:ln>
            <a:noFill/>
          </a:ln>
          <a:effectLst/>
        </p:spPr>
      </p:sp>
      <p:pic>
        <p:nvPicPr>
          <p:cNvPr id="12" name="Picture 11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8" name="Rectangle 17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/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1" name="Picture 20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3679028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10/31 12z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80322" y="2336873"/>
            <a:ext cx="3581635" cy="359931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90M is now crossing over Crete</a:t>
            </a:r>
          </a:p>
          <a:p>
            <a:pPr marL="0" indent="0" algn="ctr">
              <a:buNone/>
            </a:pPr>
            <a:r>
              <a:rPr lang="en-US" b="1" dirty="0"/>
              <a:t>An incoming trough east of the Black Sea will quickly absorb 90M into the mean flow 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6884" y="88741"/>
            <a:ext cx="7601937" cy="667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7106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chemeClr val="bg2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50000">
                <a:schemeClr val="bg2">
                  <a:shade val="100000"/>
                  <a:hueMod val="100000"/>
                  <a:satMod val="110000"/>
                  <a:lumMod val="130000"/>
                </a:schemeClr>
              </a:gs>
              <a:gs pos="100000">
                <a:schemeClr val="bg2">
                  <a:shade val="78000"/>
                  <a:hueMod val="44000"/>
                  <a:satMod val="200000"/>
                  <a:lumMod val="69000"/>
                </a:schemeClr>
              </a:gs>
            </a:gsLst>
            <a:lin ang="2520000" scaled="0"/>
          </a:gradFill>
          <a:ln>
            <a:noFill/>
          </a:ln>
          <a:effectLst/>
        </p:spPr>
      </p:sp>
      <p:pic>
        <p:nvPicPr>
          <p:cNvPr id="12" name="Picture 11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8" name="Rectangle 17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/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1" name="Picture 20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3679028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11/1 0z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80322" y="2336873"/>
            <a:ext cx="3581635" cy="359931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90M has been absorbed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008" y="88741"/>
            <a:ext cx="7552813" cy="667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0844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606" y="753228"/>
            <a:ext cx="2532958" cy="1080938"/>
          </a:xfrm>
        </p:spPr>
        <p:txBody>
          <a:bodyPr/>
          <a:lstStyle/>
          <a:p>
            <a:pPr algn="ctr"/>
            <a:r>
              <a:rPr lang="en-US" dirty="0"/>
              <a:t>Barotropic Storm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935691" y="-977"/>
            <a:ext cx="4643657" cy="3432859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549662" y="11723"/>
            <a:ext cx="4642337" cy="34318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0295" y="3431882"/>
            <a:ext cx="4634536" cy="34261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9348" y="3448060"/>
            <a:ext cx="4612651" cy="3409939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5776175" y="2698124"/>
            <a:ext cx="289775" cy="289775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776175" y="6118283"/>
            <a:ext cx="289775" cy="289775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0390146" y="6116959"/>
            <a:ext cx="289775" cy="289775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0390146" y="2713149"/>
            <a:ext cx="289775" cy="289775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" y="2305318"/>
            <a:ext cx="30265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90M was a vertically stacked system</a:t>
            </a:r>
          </a:p>
        </p:txBody>
      </p:sp>
    </p:spTree>
    <p:extLst>
      <p:ext uri="{BB962C8B-B14F-4D97-AF65-F5344CB8AC3E}">
        <p14:creationId xmlns:p14="http://schemas.microsoft.com/office/powerpoint/2010/main" xmlns="" val="148734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606" y="753228"/>
            <a:ext cx="2532958" cy="1080938"/>
          </a:xfrm>
        </p:spPr>
        <p:txBody>
          <a:bodyPr/>
          <a:lstStyle/>
          <a:p>
            <a:pPr algn="ctr"/>
            <a:r>
              <a:rPr lang="en-US" dirty="0"/>
              <a:t>Barotropic Storm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935691" y="-977"/>
            <a:ext cx="4643657" cy="3432859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549662" y="11723"/>
            <a:ext cx="4642337" cy="34318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0295" y="3431882"/>
            <a:ext cx="4634536" cy="34261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9348" y="3448060"/>
            <a:ext cx="4612651" cy="3409939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5776175" y="2698124"/>
            <a:ext cx="289775" cy="289775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776175" y="6118283"/>
            <a:ext cx="289775" cy="289775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0390146" y="6116959"/>
            <a:ext cx="289775" cy="289775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0390146" y="2713149"/>
            <a:ext cx="289775" cy="289775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" y="2305318"/>
            <a:ext cx="302653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90M was a vertically stacked system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400" b="1" dirty="0"/>
              <a:t>90M had a warm core with no surface temperature boundaries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0804" y="603880"/>
            <a:ext cx="7849567" cy="580285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60958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chemeClr val="bg2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50000">
                <a:schemeClr val="bg2">
                  <a:shade val="100000"/>
                  <a:hueMod val="100000"/>
                  <a:satMod val="110000"/>
                  <a:lumMod val="130000"/>
                </a:schemeClr>
              </a:gs>
              <a:gs pos="100000">
                <a:schemeClr val="bg2">
                  <a:shade val="78000"/>
                  <a:hueMod val="44000"/>
                  <a:satMod val="200000"/>
                  <a:lumMod val="69000"/>
                </a:schemeClr>
              </a:gs>
            </a:gsLst>
            <a:lin ang="2520000" scaled="0"/>
          </a:gradFill>
          <a:ln>
            <a:noFill/>
          </a:ln>
          <a:effectLst/>
        </p:spPr>
      </p:sp>
      <p:pic>
        <p:nvPicPr>
          <p:cNvPr id="8" name="Picture 7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0" name="Picture 9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3" name="Group 12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4" name="Rectangle 13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/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" name="Picture 16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457" y="753228"/>
            <a:ext cx="4354916" cy="108093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200" dirty="0"/>
              <a:t>QG Analysis: Temperature Advection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2" y="2336873"/>
            <a:ext cx="3581635" cy="359931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Since 90M is barotropic there should be little to no temperature advection</a:t>
            </a:r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5"/>
          <a:srcRect l="7345" r="7524" b="-9"/>
          <a:stretch/>
        </p:blipFill>
        <p:spPr>
          <a:xfrm>
            <a:off x="4636008" y="10"/>
            <a:ext cx="7552815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8" name="Rectangle 17"/>
          <p:cNvSpPr/>
          <p:nvPr/>
        </p:nvSpPr>
        <p:spPr>
          <a:xfrm>
            <a:off x="5218906" y="1385181"/>
            <a:ext cx="1084084" cy="592617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649345" y="6610099"/>
            <a:ext cx="25394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Source: </a:t>
            </a:r>
            <a:r>
              <a:rPr lang="en-US" sz="1000" dirty="0" err="1">
                <a:solidFill>
                  <a:schemeClr val="bg1"/>
                </a:solidFill>
              </a:rPr>
              <a:t>Dr.Galarneau’s</a:t>
            </a:r>
            <a:r>
              <a:rPr lang="en-US" sz="1000" dirty="0">
                <a:solidFill>
                  <a:schemeClr val="bg1"/>
                </a:solidFill>
              </a:rPr>
              <a:t> QG-Analysis Page</a:t>
            </a:r>
          </a:p>
        </p:txBody>
      </p:sp>
    </p:spTree>
    <p:extLst>
      <p:ext uri="{BB962C8B-B14F-4D97-AF65-F5344CB8AC3E}">
        <p14:creationId xmlns:p14="http://schemas.microsoft.com/office/powerpoint/2010/main" xmlns="" val="420098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chemeClr val="bg2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50000">
                <a:schemeClr val="bg2">
                  <a:shade val="100000"/>
                  <a:hueMod val="100000"/>
                  <a:satMod val="110000"/>
                  <a:lumMod val="130000"/>
                </a:schemeClr>
              </a:gs>
              <a:gs pos="100000">
                <a:schemeClr val="bg2">
                  <a:shade val="78000"/>
                  <a:hueMod val="44000"/>
                  <a:satMod val="200000"/>
                  <a:lumMod val="69000"/>
                </a:schemeClr>
              </a:gs>
            </a:gsLst>
            <a:lin ang="2520000" scaled="0"/>
          </a:gradFill>
          <a:ln>
            <a:noFill/>
          </a:ln>
          <a:effectLst/>
        </p:spPr>
      </p:sp>
      <p:pic>
        <p:nvPicPr>
          <p:cNvPr id="8" name="Picture 7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0" name="Picture 9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3" name="Group 12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4" name="Rectangle 13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/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" name="Picture 16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987" y="753228"/>
            <a:ext cx="4464386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QG Analysis: Q-Vector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608" y="2336873"/>
            <a:ext cx="3901349" cy="359931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Q-vector analysis shows no convergence, thus no rising motion</a:t>
            </a:r>
          </a:p>
          <a:p>
            <a:pPr marL="0" indent="0" algn="ctr">
              <a:buNone/>
            </a:pPr>
            <a:r>
              <a:rPr lang="en-US" b="1" dirty="0"/>
              <a:t>This is wrong, since there will be rising motion within a </a:t>
            </a:r>
            <a:r>
              <a:rPr lang="en-US" b="1" dirty="0" smtClean="0"/>
              <a:t>TC and it is a sub-synoptic system</a:t>
            </a:r>
            <a:endParaRPr lang="en-US" b="1" dirty="0"/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b="1" u="sng" dirty="0"/>
              <a:t>QG analysis failed for 90M</a:t>
            </a:r>
            <a:endParaRPr lang="en-US" sz="2800" b="1" u="sn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5"/>
          <a:srcRect l="4799" r="10104" b="1"/>
          <a:stretch/>
        </p:blipFill>
        <p:spPr>
          <a:xfrm>
            <a:off x="4636008" y="10"/>
            <a:ext cx="7552815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9649345" y="6610099"/>
            <a:ext cx="25394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Source: </a:t>
            </a:r>
            <a:r>
              <a:rPr lang="en-US" sz="1000" dirty="0" err="1">
                <a:solidFill>
                  <a:schemeClr val="bg1"/>
                </a:solidFill>
              </a:rPr>
              <a:t>Dr.Galarneau’s</a:t>
            </a:r>
            <a:r>
              <a:rPr lang="en-US" sz="1000" dirty="0">
                <a:solidFill>
                  <a:schemeClr val="bg1"/>
                </a:solidFill>
              </a:rPr>
              <a:t> QG-Analysis Page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550782" y="1478992"/>
            <a:ext cx="1084084" cy="592617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07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rare tropical cyclone formed in the Mediterranean Sea over Halloween weekend</a:t>
            </a:r>
          </a:p>
          <a:p>
            <a:r>
              <a:rPr lang="en-US" dirty="0"/>
              <a:t>It formed as a result of a cutoff low moving over the unseasonably warm sea surface temperatures of the Mediterranean Sea </a:t>
            </a:r>
          </a:p>
          <a:p>
            <a:r>
              <a:rPr lang="en-US" dirty="0"/>
              <a:t>QG analysis failed since tropical cyclones are barotropic</a:t>
            </a:r>
          </a:p>
        </p:txBody>
      </p:sp>
    </p:spTree>
    <p:extLst>
      <p:ext uri="{BB962C8B-B14F-4D97-AF65-F5344CB8AC3E}">
        <p14:creationId xmlns:p14="http://schemas.microsoft.com/office/powerpoint/2010/main" xmlns="" val="8871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546" y="2182325"/>
            <a:ext cx="11110287" cy="4315065"/>
          </a:xfrm>
        </p:spPr>
        <p:txBody>
          <a:bodyPr>
            <a:normAutofit fontScale="70000" lnSpcReduction="20000"/>
          </a:bodyPr>
          <a:lstStyle/>
          <a:p>
            <a:endParaRPr lang="en-US" dirty="0"/>
          </a:p>
          <a:p>
            <a:r>
              <a:rPr lang="en-US" dirty="0"/>
              <a:t>Climatology and 90M</a:t>
            </a:r>
          </a:p>
          <a:p>
            <a:pPr lvl="1"/>
            <a:r>
              <a:rPr lang="en-US" dirty="0" err="1"/>
              <a:t>Cavicchia</a:t>
            </a:r>
            <a:r>
              <a:rPr lang="en-US" dirty="0"/>
              <a:t>, L.; von </a:t>
            </a:r>
            <a:r>
              <a:rPr lang="en-US" dirty="0" err="1"/>
              <a:t>Storch</a:t>
            </a:r>
            <a:r>
              <a:rPr lang="en-US" dirty="0"/>
              <a:t>, H.; </a:t>
            </a:r>
            <a:r>
              <a:rPr lang="en-US" dirty="0" err="1"/>
              <a:t>Gualdi</a:t>
            </a:r>
            <a:r>
              <a:rPr lang="en-US" dirty="0"/>
              <a:t>, S. (September 2014). </a:t>
            </a:r>
            <a:r>
              <a:rPr lang="en-US" dirty="0">
                <a:hlinkClick r:id="rId2"/>
              </a:rPr>
              <a:t>"A long-term climatology of medicanes"</a:t>
            </a:r>
            <a:r>
              <a:rPr lang="en-US" dirty="0"/>
              <a:t> (PDF). </a:t>
            </a:r>
            <a:r>
              <a:rPr lang="en-US" i="1" dirty="0"/>
              <a:t>Climate Dynamics</a:t>
            </a:r>
            <a:r>
              <a:rPr lang="en-US" dirty="0"/>
              <a:t>. Springer </a:t>
            </a:r>
            <a:r>
              <a:rPr lang="en-US" dirty="0" err="1"/>
              <a:t>Science+Business</a:t>
            </a:r>
            <a:r>
              <a:rPr lang="en-US" dirty="0"/>
              <a:t> Media. </a:t>
            </a:r>
            <a:r>
              <a:rPr lang="en-US" b="1" dirty="0"/>
              <a:t>43</a:t>
            </a:r>
            <a:r>
              <a:rPr lang="en-US" dirty="0"/>
              <a:t> (5–6): 1183–1195. </a:t>
            </a:r>
          </a:p>
          <a:p>
            <a:pPr lvl="1"/>
            <a:r>
              <a:rPr lang="en-US" dirty="0"/>
              <a:t>Emanuel, K. (June 2005). </a:t>
            </a:r>
            <a:r>
              <a:rPr lang="en-US" dirty="0">
                <a:hlinkClick r:id="rId3"/>
              </a:rPr>
              <a:t>"Genesis and maintenance of 'Mediterranean hurricanes'"</a:t>
            </a:r>
            <a:r>
              <a:rPr lang="en-US" dirty="0"/>
              <a:t> (PDF). </a:t>
            </a:r>
            <a:r>
              <a:rPr lang="en-US" i="1" dirty="0"/>
              <a:t>Advances in Geosciences</a:t>
            </a:r>
            <a:r>
              <a:rPr lang="en-US" dirty="0"/>
              <a:t>. European Geosciences Union. </a:t>
            </a:r>
            <a:r>
              <a:rPr lang="en-US" b="1" dirty="0"/>
              <a:t>2</a:t>
            </a:r>
            <a:r>
              <a:rPr lang="en-US" dirty="0"/>
              <a:t>: 217–220. </a:t>
            </a:r>
          </a:p>
          <a:p>
            <a:pPr lvl="1"/>
            <a:r>
              <a:rPr lang="en-US" dirty="0" err="1"/>
              <a:t>Moscatello</a:t>
            </a:r>
            <a:r>
              <a:rPr lang="en-US" dirty="0"/>
              <a:t>, A.; </a:t>
            </a:r>
            <a:r>
              <a:rPr lang="en-US" dirty="0" err="1"/>
              <a:t>Miglietta</a:t>
            </a:r>
            <a:r>
              <a:rPr lang="en-US" dirty="0"/>
              <a:t>, M.M.; </a:t>
            </a:r>
            <a:r>
              <a:rPr lang="en-US" dirty="0" err="1"/>
              <a:t>Rotunno</a:t>
            </a:r>
            <a:r>
              <a:rPr lang="en-US" dirty="0"/>
              <a:t>, R. (October 2008). </a:t>
            </a:r>
            <a:r>
              <a:rPr lang="en-US" dirty="0">
                <a:hlinkClick r:id="rId4"/>
              </a:rPr>
              <a:t>"Observational analysis of a Mediterranean 'hurricane' over southeastern Italy"</a:t>
            </a:r>
            <a:r>
              <a:rPr lang="en-US" dirty="0"/>
              <a:t> (PDF). </a:t>
            </a:r>
            <a:r>
              <a:rPr lang="en-US" i="1" dirty="0"/>
              <a:t>Weather</a:t>
            </a:r>
            <a:r>
              <a:rPr lang="en-US" dirty="0"/>
              <a:t>. Royal Meteorological Society. </a:t>
            </a:r>
            <a:r>
              <a:rPr lang="en-US" b="1" dirty="0"/>
              <a:t>63</a:t>
            </a:r>
            <a:r>
              <a:rPr lang="en-US" dirty="0"/>
              <a:t> (10): 306–311</a:t>
            </a:r>
          </a:p>
          <a:p>
            <a:pPr lvl="1"/>
            <a:r>
              <a:rPr lang="en-US" dirty="0" err="1"/>
              <a:t>Tous</a:t>
            </a:r>
            <a:r>
              <a:rPr lang="en-US" dirty="0"/>
              <a:t>, M.; Romero, R. (January 2013). "Meteorological environments associated with medicane development". </a:t>
            </a:r>
            <a:r>
              <a:rPr lang="en-US" i="1" dirty="0"/>
              <a:t>International Journal of Climatology</a:t>
            </a:r>
            <a:r>
              <a:rPr lang="en-US" dirty="0"/>
              <a:t>. Royal Meteorological Society. </a:t>
            </a:r>
            <a:r>
              <a:rPr lang="en-US" b="1" dirty="0"/>
              <a:t>33</a:t>
            </a:r>
            <a:r>
              <a:rPr lang="en-US" dirty="0"/>
              <a:t> (1): 1–14. </a:t>
            </a:r>
            <a:r>
              <a:rPr lang="en-US" dirty="0">
                <a:hlinkClick r:id="rId5" tooltip="Digital object identifier"/>
              </a:rPr>
              <a:t>doi</a:t>
            </a:r>
            <a:r>
              <a:rPr lang="en-US" dirty="0"/>
              <a:t>:</a:t>
            </a:r>
            <a:r>
              <a:rPr lang="en-US" dirty="0">
                <a:hlinkClick r:id="rId6"/>
              </a:rPr>
              <a:t>10.1002/joc.3428</a:t>
            </a:r>
            <a:endParaRPr lang="en-US" dirty="0"/>
          </a:p>
          <a:p>
            <a:pPr lvl="1"/>
            <a:r>
              <a:rPr lang="en-US" dirty="0">
                <a:hlinkClick r:id="rId7"/>
              </a:rPr>
              <a:t>https://weather.com/news/weather/news/medicane-tropical-storm-mediterranean-sea-31oct2016</a:t>
            </a:r>
            <a:endParaRPr lang="en-US" dirty="0"/>
          </a:p>
          <a:p>
            <a:pPr lvl="1"/>
            <a:r>
              <a:rPr lang="en-US" dirty="0">
                <a:hlinkClick r:id="rId8"/>
              </a:rPr>
              <a:t>https://www.wunderground.com/blog/JeffMasters/another-quirky-medicane-hits-the-eastern-mediterranean</a:t>
            </a:r>
            <a:endParaRPr lang="en-US" dirty="0"/>
          </a:p>
          <a:p>
            <a:pPr lvl="1"/>
            <a:r>
              <a:rPr lang="en-US" dirty="0">
                <a:hlinkClick r:id="rId9"/>
              </a:rPr>
              <a:t>http://www.nhc.noaa.gov/aboutgloss.shtml</a:t>
            </a:r>
            <a:endParaRPr lang="en-US" dirty="0"/>
          </a:p>
          <a:p>
            <a:r>
              <a:rPr lang="en-US" dirty="0"/>
              <a:t>Images and Models</a:t>
            </a:r>
          </a:p>
          <a:p>
            <a:pPr lvl="1"/>
            <a:r>
              <a:rPr lang="en-US" dirty="0">
                <a:hlinkClick r:id="rId10"/>
              </a:rPr>
              <a:t>http://meteocentre.com/models/</a:t>
            </a:r>
            <a:endParaRPr lang="en-US" dirty="0"/>
          </a:p>
          <a:p>
            <a:pPr lvl="1"/>
            <a:r>
              <a:rPr lang="en-US" dirty="0">
                <a:hlinkClick r:id="rId11"/>
              </a:rPr>
              <a:t>http://www.tropicaltidbits.com/analysis/models/</a:t>
            </a:r>
            <a:endParaRPr lang="en-US" dirty="0"/>
          </a:p>
          <a:p>
            <a:pPr lvl="1"/>
            <a:r>
              <a:rPr lang="en-US" dirty="0">
                <a:hlinkClick r:id="rId12"/>
              </a:rPr>
              <a:t>http://cersat.ifremer.fr/</a:t>
            </a:r>
            <a:r>
              <a:rPr lang="en-US" dirty="0"/>
              <a:t> </a:t>
            </a:r>
          </a:p>
          <a:p>
            <a:pPr lvl="1"/>
            <a:r>
              <a:rPr lang="en-US" dirty="0">
                <a:hlinkClick r:id="rId13"/>
              </a:rPr>
              <a:t>http://cimss.ssec.wisc.edu/goes/blog/archives/22492</a:t>
            </a:r>
            <a:r>
              <a:rPr lang="en-US" dirty="0"/>
              <a:t> </a:t>
            </a:r>
          </a:p>
          <a:p>
            <a:pPr lvl="1"/>
            <a:r>
              <a:rPr lang="en-US" dirty="0">
                <a:hlinkClick r:id="rId14"/>
              </a:rPr>
              <a:t>http://</a:t>
            </a:r>
            <a:r>
              <a:rPr lang="en-US" dirty="0" smtClean="0">
                <a:hlinkClick r:id="rId14"/>
              </a:rPr>
              <a:t>www.hnms.gr/hnms/english/index_html</a:t>
            </a:r>
            <a:endParaRPr lang="en-US" dirty="0"/>
          </a:p>
          <a:p>
            <a:pPr lvl="1"/>
            <a:r>
              <a:rPr lang="en-US">
                <a:hlinkClick r:id="rId15"/>
              </a:rPr>
              <a:t>http://</a:t>
            </a:r>
            <a:r>
              <a:rPr lang="en-US" smtClean="0">
                <a:hlinkClick r:id="rId15"/>
              </a:rPr>
              <a:t>moe.met.fsu.edu/cyclonephase/help.html</a:t>
            </a:r>
            <a:r>
              <a:rPr lang="en-US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695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618</TotalTime>
  <Words>872</Words>
  <Application>Microsoft Office PowerPoint</Application>
  <PresentationFormat>Custom</PresentationFormat>
  <Paragraphs>143</Paragraphs>
  <Slides>39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Berlin</vt:lpstr>
      <vt:lpstr>MEDICANES</vt:lpstr>
      <vt:lpstr>OUTLINE</vt:lpstr>
      <vt:lpstr>Climatology</vt:lpstr>
      <vt:lpstr>Climatology</vt:lpstr>
      <vt:lpstr>Climatology</vt:lpstr>
      <vt:lpstr>Climatology</vt:lpstr>
      <vt:lpstr>Climatology : Overview</vt:lpstr>
      <vt:lpstr>Medicane 90M</vt:lpstr>
      <vt:lpstr>Medicane 90M</vt:lpstr>
      <vt:lpstr>Storm Track</vt:lpstr>
      <vt:lpstr>Observations</vt:lpstr>
      <vt:lpstr>Observations</vt:lpstr>
      <vt:lpstr>Tropical Transition</vt:lpstr>
      <vt:lpstr>Tropical vs Subtropical vs Extratropical</vt:lpstr>
      <vt:lpstr>Very Warm SSTs</vt:lpstr>
      <vt:lpstr>IR Loop</vt:lpstr>
      <vt:lpstr>Map Analysis</vt:lpstr>
      <vt:lpstr>10/27 0z</vt:lpstr>
      <vt:lpstr>10/27 12z</vt:lpstr>
      <vt:lpstr>10/28 0z</vt:lpstr>
      <vt:lpstr>10/29 0z</vt:lpstr>
      <vt:lpstr>10/29 0z</vt:lpstr>
      <vt:lpstr>10/29 0z</vt:lpstr>
      <vt:lpstr>10/29 12z</vt:lpstr>
      <vt:lpstr>10/29 12z</vt:lpstr>
      <vt:lpstr>10/30 0z</vt:lpstr>
      <vt:lpstr>10/30 12z</vt:lpstr>
      <vt:lpstr>10/30 12z</vt:lpstr>
      <vt:lpstr>10/31 0z</vt:lpstr>
      <vt:lpstr>10/31 0z</vt:lpstr>
      <vt:lpstr>10/31 12z</vt:lpstr>
      <vt:lpstr>10/31 12z</vt:lpstr>
      <vt:lpstr>11/1 0z</vt:lpstr>
      <vt:lpstr>Barotropic Storm</vt:lpstr>
      <vt:lpstr>Barotropic Storm</vt:lpstr>
      <vt:lpstr>QG Analysis: Temperature Advection</vt:lpstr>
      <vt:lpstr>QG Analysis: Q-Vector</vt:lpstr>
      <vt:lpstr>Conclusion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MEDICANES</dc:title>
  <dc:creator>Niraj Altekar</dc:creator>
  <cp:lastModifiedBy>castro</cp:lastModifiedBy>
  <cp:revision>41</cp:revision>
  <dcterms:created xsi:type="dcterms:W3CDTF">2016-11-04T23:20:54Z</dcterms:created>
  <dcterms:modified xsi:type="dcterms:W3CDTF">2016-11-08T17:23:55Z</dcterms:modified>
</cp:coreProperties>
</file>