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7"/>
  </p:notesMasterIdLst>
  <p:sldIdLst>
    <p:sldId id="257" r:id="rId2"/>
    <p:sldId id="318" r:id="rId3"/>
    <p:sldId id="319" r:id="rId4"/>
    <p:sldId id="260" r:id="rId5"/>
    <p:sldId id="310" r:id="rId6"/>
    <p:sldId id="267" r:id="rId7"/>
    <p:sldId id="268" r:id="rId8"/>
    <p:sldId id="269" r:id="rId9"/>
    <p:sldId id="320" r:id="rId10"/>
    <p:sldId id="272" r:id="rId11"/>
    <p:sldId id="274" r:id="rId12"/>
    <p:sldId id="275" r:id="rId13"/>
    <p:sldId id="279" r:id="rId14"/>
    <p:sldId id="276" r:id="rId15"/>
    <p:sldId id="277" r:id="rId16"/>
    <p:sldId id="281" r:id="rId17"/>
    <p:sldId id="280" r:id="rId18"/>
    <p:sldId id="282" r:id="rId19"/>
    <p:sldId id="273" r:id="rId20"/>
    <p:sldId id="278" r:id="rId21"/>
    <p:sldId id="283" r:id="rId22"/>
    <p:sldId id="262" r:id="rId23"/>
    <p:sldId id="263" r:id="rId24"/>
    <p:sldId id="284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0000FF"/>
    <a:srgbClr val="FF33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0" autoAdjust="0"/>
    <p:restoredTop sz="94660"/>
  </p:normalViewPr>
  <p:slideViewPr>
    <p:cSldViewPr>
      <p:cViewPr varScale="1">
        <p:scale>
          <a:sx n="86" d="100"/>
          <a:sy n="86" d="100"/>
        </p:scale>
        <p:origin x="-15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2690CC-7219-4AED-94CD-6325E1C832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D4E8AD-9327-4B73-8933-0EDDC6A66435}" type="slidenum">
              <a:rPr lang="en-US"/>
              <a:pPr/>
              <a:t>1</a:t>
            </a:fld>
            <a:endParaRPr lang="en-US"/>
          </a:p>
        </p:txBody>
      </p:sp>
      <p:sp>
        <p:nvSpPr>
          <p:cNvPr id="51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05D82-36A0-430C-A6E5-38A1147F35F2}" type="slidenum">
              <a:rPr lang="en-US"/>
              <a:pPr/>
              <a:t>2</a:t>
            </a:fld>
            <a:endParaRPr lang="en-US"/>
          </a:p>
        </p:txBody>
      </p:sp>
      <p:sp>
        <p:nvSpPr>
          <p:cNvPr id="150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BDAFC5-09BC-4950-A3A3-CAAB66660CB0}" type="slidenum">
              <a:rPr lang="en-US"/>
              <a:pPr/>
              <a:t>3</a:t>
            </a:fld>
            <a:endParaRPr lang="en-US"/>
          </a:p>
        </p:txBody>
      </p:sp>
      <p:sp>
        <p:nvSpPr>
          <p:cNvPr id="152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9592AD-60A3-4E26-8FF7-EA9857241D58}" type="slidenum">
              <a:rPr lang="en-US"/>
              <a:pPr/>
              <a:t>4</a:t>
            </a:fld>
            <a:endParaRPr lang="en-US"/>
          </a:p>
        </p:txBody>
      </p:sp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3145EC-9FCF-4354-90AD-EF272738B139}" type="slidenum">
              <a:rPr lang="en-US"/>
              <a:pPr/>
              <a:t>5</a:t>
            </a:fld>
            <a:endParaRPr lang="en-US"/>
          </a:p>
        </p:txBody>
      </p:sp>
      <p:sp>
        <p:nvSpPr>
          <p:cNvPr id="130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E38D7-FDC0-4394-8573-71283342756B}" type="slidenum">
              <a:rPr lang="en-US"/>
              <a:pPr/>
              <a:t>6</a:t>
            </a:fld>
            <a:endParaRPr lang="en-US"/>
          </a:p>
        </p:txBody>
      </p:sp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DDEB32-68C8-47B7-9C8A-E0734DB86932}" type="slidenum">
              <a:rPr lang="en-US"/>
              <a:pPr/>
              <a:t>7</a:t>
            </a:fld>
            <a:endParaRPr lang="en-US"/>
          </a:p>
        </p:txBody>
      </p:sp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F292D3-E6CF-4E7B-9319-1B91BE430ACD}" type="slidenum">
              <a:rPr lang="en-US"/>
              <a:pPr/>
              <a:t>8</a:t>
            </a:fld>
            <a:endParaRPr lang="en-US"/>
          </a:p>
        </p:txBody>
      </p:sp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EF04B-1E66-47BF-99E5-CCC6A78B1C73}" type="slidenum">
              <a:rPr lang="en-US"/>
              <a:pPr/>
              <a:t>9</a:t>
            </a:fld>
            <a:endParaRPr lang="en-US"/>
          </a:p>
        </p:txBody>
      </p:sp>
      <p:sp>
        <p:nvSpPr>
          <p:cNvPr id="154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A6F74-656E-4951-9A23-FC60935DBB99}" type="slidenum">
              <a:rPr lang="en-US"/>
              <a:pPr/>
              <a:t>10</a:t>
            </a:fld>
            <a:endParaRPr lang="en-US"/>
          </a:p>
        </p:txBody>
      </p:sp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0873B8-826F-4EEE-876B-2ADACDF4F70B}" type="slidenum">
              <a:rPr lang="en-US"/>
              <a:pPr/>
              <a:t>11</a:t>
            </a:fld>
            <a:endParaRPr lang="en-US"/>
          </a:p>
        </p:txBody>
      </p:sp>
      <p:sp>
        <p:nvSpPr>
          <p:cNvPr id="46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753E14-4906-49EB-A570-5F2BD86D1759}" type="slidenum">
              <a:rPr lang="en-US"/>
              <a:pPr/>
              <a:t>12</a:t>
            </a:fld>
            <a:endParaRPr lang="en-US"/>
          </a:p>
        </p:txBody>
      </p:sp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36BAE-9769-4378-A0D4-E59FC1E7AE5E}" type="slidenum">
              <a:rPr lang="en-US"/>
              <a:pPr/>
              <a:t>13</a:t>
            </a:fld>
            <a:endParaRPr lang="en-US"/>
          </a:p>
        </p:txBody>
      </p:sp>
      <p:sp>
        <p:nvSpPr>
          <p:cNvPr id="56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8B2E4E-CD37-4567-A763-AC3237883A71}" type="slidenum">
              <a:rPr lang="en-US"/>
              <a:pPr/>
              <a:t>14</a:t>
            </a:fld>
            <a:endParaRPr lang="en-US"/>
          </a:p>
        </p:txBody>
      </p:sp>
      <p:sp>
        <p:nvSpPr>
          <p:cNvPr id="50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0379BA-BFC0-4474-BD9B-CE61B695826C}" type="slidenum">
              <a:rPr lang="en-US"/>
              <a:pPr/>
              <a:t>15</a:t>
            </a:fld>
            <a:endParaRPr lang="en-US"/>
          </a:p>
        </p:txBody>
      </p:sp>
      <p:sp>
        <p:nvSpPr>
          <p:cNvPr id="52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EADC5-D459-44FC-B6E8-60DC3DA98D59}" type="slidenum">
              <a:rPr lang="en-US"/>
              <a:pPr/>
              <a:t>16</a:t>
            </a:fld>
            <a:endParaRPr lang="en-US"/>
          </a:p>
        </p:txBody>
      </p:sp>
      <p:sp>
        <p:nvSpPr>
          <p:cNvPr id="63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81131-CDEE-425E-964E-5EFB751C27D9}" type="slidenum">
              <a:rPr lang="en-US"/>
              <a:pPr/>
              <a:t>17</a:t>
            </a:fld>
            <a:endParaRPr lang="en-US"/>
          </a:p>
        </p:txBody>
      </p:sp>
      <p:sp>
        <p:nvSpPr>
          <p:cNvPr id="61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9DF7E0-31D3-4237-B233-69C21E4E2FD1}" type="slidenum">
              <a:rPr lang="en-US"/>
              <a:pPr/>
              <a:t>18</a:t>
            </a:fld>
            <a:endParaRPr lang="en-US"/>
          </a:p>
        </p:txBody>
      </p:sp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D0B4AD-4DB4-49EA-8F56-B1545B33633A}" type="slidenum">
              <a:rPr lang="en-US"/>
              <a:pPr/>
              <a:t>19</a:t>
            </a:fld>
            <a:endParaRPr lang="en-US"/>
          </a:p>
        </p:txBody>
      </p:sp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D8BA13-C98C-4D04-BE07-1B7108571D43}" type="slidenum">
              <a:rPr lang="en-US"/>
              <a:pPr/>
              <a:t>20</a:t>
            </a:fld>
            <a:endParaRPr lang="en-US"/>
          </a:p>
        </p:txBody>
      </p:sp>
      <p:sp>
        <p:nvSpPr>
          <p:cNvPr id="54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C29E1-02AD-4ECA-8A5F-DB3ABAC74A94}" type="slidenum">
              <a:rPr lang="en-US"/>
              <a:pPr/>
              <a:t>21</a:t>
            </a:fld>
            <a:endParaRPr lang="en-US"/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2C3A3E-98E9-436F-919D-EB3D26DA77C3}" type="slidenum">
              <a:rPr lang="en-US"/>
              <a:pPr/>
              <a:t>22</a:t>
            </a:fld>
            <a:endParaRPr lang="en-US"/>
          </a:p>
        </p:txBody>
      </p:sp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5E3002-933F-4EDD-9434-F3AA62D8EF6A}" type="slidenum">
              <a:rPr lang="en-US"/>
              <a:pPr/>
              <a:t>23</a:t>
            </a:fld>
            <a:endParaRPr lang="en-US"/>
          </a:p>
        </p:txBody>
      </p:sp>
      <p:sp>
        <p:nvSpPr>
          <p:cNvPr id="204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FD3590-3BE1-4F11-B4BD-7B91B2505805}" type="slidenum">
              <a:rPr lang="en-US"/>
              <a:pPr/>
              <a:t>24</a:t>
            </a:fld>
            <a:endParaRPr lang="en-US"/>
          </a:p>
        </p:txBody>
      </p:sp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4B0B04-4DDE-40AD-A373-15A000FF27BB}" type="slidenum">
              <a:rPr lang="en-US"/>
              <a:pPr/>
              <a:t>25</a:t>
            </a:fld>
            <a:endParaRPr lang="en-US"/>
          </a:p>
        </p:txBody>
      </p:sp>
      <p:sp>
        <p:nvSpPr>
          <p:cNvPr id="156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79CEB2-B9D2-4C5D-B04C-ED7572D80E85}" type="slidenum">
              <a:rPr lang="en-US"/>
              <a:pPr/>
              <a:t>26</a:t>
            </a:fld>
            <a:endParaRPr lang="en-US"/>
          </a:p>
        </p:txBody>
      </p:sp>
      <p:sp>
        <p:nvSpPr>
          <p:cNvPr id="158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14073-A57A-42B7-A7BF-F7E0336CC3C0}" type="slidenum">
              <a:rPr lang="en-US"/>
              <a:pPr/>
              <a:t>27</a:t>
            </a:fld>
            <a:endParaRPr lang="en-US"/>
          </a:p>
        </p:txBody>
      </p:sp>
      <p:sp>
        <p:nvSpPr>
          <p:cNvPr id="160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08EB8A-891F-4607-B86E-562C7D073DD5}" type="slidenum">
              <a:rPr lang="en-US"/>
              <a:pPr/>
              <a:t>28</a:t>
            </a:fld>
            <a:endParaRPr lang="en-US"/>
          </a:p>
        </p:txBody>
      </p:sp>
      <p:sp>
        <p:nvSpPr>
          <p:cNvPr id="162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C80D6B-94EB-46C4-BC38-86E140EB7239}" type="slidenum">
              <a:rPr lang="en-US"/>
              <a:pPr/>
              <a:t>29</a:t>
            </a:fld>
            <a:endParaRPr lang="en-US"/>
          </a:p>
        </p:txBody>
      </p:sp>
      <p:sp>
        <p:nvSpPr>
          <p:cNvPr id="164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CBCA7C-A6D9-415F-953C-ED7739A20D88}" type="slidenum">
              <a:rPr lang="en-US"/>
              <a:pPr/>
              <a:t>30</a:t>
            </a:fld>
            <a:endParaRPr lang="en-US"/>
          </a:p>
        </p:txBody>
      </p:sp>
      <p:sp>
        <p:nvSpPr>
          <p:cNvPr id="166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B290F7-22AD-473D-B7A7-5005BA4FCAF7}" type="slidenum">
              <a:rPr lang="en-US"/>
              <a:pPr/>
              <a:t>31</a:t>
            </a:fld>
            <a:endParaRPr lang="en-US"/>
          </a:p>
        </p:txBody>
      </p:sp>
      <p:sp>
        <p:nvSpPr>
          <p:cNvPr id="168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AAA2EE-6721-40D4-9BDC-8C355531D88F}" type="slidenum">
              <a:rPr lang="en-US"/>
              <a:pPr/>
              <a:t>32</a:t>
            </a:fld>
            <a:endParaRPr lang="en-US"/>
          </a:p>
        </p:txBody>
      </p:sp>
      <p:sp>
        <p:nvSpPr>
          <p:cNvPr id="171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8314C-E9EA-419B-9E22-2E6A8008BF7E}" type="slidenum">
              <a:rPr lang="en-US"/>
              <a:pPr/>
              <a:t>33</a:t>
            </a:fld>
            <a:endParaRPr lang="en-US"/>
          </a:p>
        </p:txBody>
      </p:sp>
      <p:sp>
        <p:nvSpPr>
          <p:cNvPr id="173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1C3465-730F-4D82-ABC2-DDA18AAEE757}" type="slidenum">
              <a:rPr lang="en-US"/>
              <a:pPr/>
              <a:t>34</a:t>
            </a:fld>
            <a:endParaRPr lang="en-US"/>
          </a:p>
        </p:txBody>
      </p:sp>
      <p:sp>
        <p:nvSpPr>
          <p:cNvPr id="175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7B1BFC-17B4-43DC-9FD6-4D8920247E21}" type="slidenum">
              <a:rPr lang="en-US"/>
              <a:pPr/>
              <a:t>35</a:t>
            </a:fld>
            <a:endParaRPr lang="en-US"/>
          </a:p>
        </p:txBody>
      </p:sp>
      <p:sp>
        <p:nvSpPr>
          <p:cNvPr id="177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D17364-2BA0-4526-ACC0-ED43A8A6E79D}" type="slidenum">
              <a:rPr lang="en-US"/>
              <a:pPr/>
              <a:t>36</a:t>
            </a:fld>
            <a:endParaRPr lang="en-US"/>
          </a:p>
        </p:txBody>
      </p:sp>
      <p:sp>
        <p:nvSpPr>
          <p:cNvPr id="179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84A911-D47B-4593-89D8-0D58E07EAC87}" type="slidenum">
              <a:rPr lang="en-US"/>
              <a:pPr/>
              <a:t>37</a:t>
            </a:fld>
            <a:endParaRPr lang="en-US"/>
          </a:p>
        </p:txBody>
      </p:sp>
      <p:sp>
        <p:nvSpPr>
          <p:cNvPr id="181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3AADF-0992-4993-B9C4-90162BFC393C}" type="slidenum">
              <a:rPr lang="en-US"/>
              <a:pPr/>
              <a:t>38</a:t>
            </a:fld>
            <a:endParaRPr lang="en-US"/>
          </a:p>
        </p:txBody>
      </p:sp>
      <p:sp>
        <p:nvSpPr>
          <p:cNvPr id="183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43C8FB-5521-4F2B-BA91-B2E1A4BC38CC}" type="slidenum">
              <a:rPr lang="en-US"/>
              <a:pPr/>
              <a:t>39</a:t>
            </a:fld>
            <a:endParaRPr lang="en-US"/>
          </a:p>
        </p:txBody>
      </p:sp>
      <p:sp>
        <p:nvSpPr>
          <p:cNvPr id="185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0EF9-F2AD-49EE-A228-8BC3141C9355}" type="slidenum">
              <a:rPr lang="en-US"/>
              <a:pPr/>
              <a:t>40</a:t>
            </a:fld>
            <a:endParaRPr lang="en-US"/>
          </a:p>
        </p:txBody>
      </p:sp>
      <p:sp>
        <p:nvSpPr>
          <p:cNvPr id="187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DC4320-279C-453D-813F-B8CEACE5479E}" type="slidenum">
              <a:rPr lang="en-US"/>
              <a:pPr/>
              <a:t>41</a:t>
            </a:fld>
            <a:endParaRPr lang="en-US"/>
          </a:p>
        </p:txBody>
      </p:sp>
      <p:sp>
        <p:nvSpPr>
          <p:cNvPr id="189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46257-CE5A-4812-AB49-9D72F634BD72}" type="slidenum">
              <a:rPr lang="en-US"/>
              <a:pPr/>
              <a:t>42</a:t>
            </a:fld>
            <a:endParaRPr lang="en-US"/>
          </a:p>
        </p:txBody>
      </p:sp>
      <p:sp>
        <p:nvSpPr>
          <p:cNvPr id="191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1E89F7-D75C-4EEB-A885-CE65F6012C98}" type="slidenum">
              <a:rPr lang="en-US"/>
              <a:pPr/>
              <a:t>43</a:t>
            </a:fld>
            <a:endParaRPr lang="en-US"/>
          </a:p>
        </p:txBody>
      </p:sp>
      <p:sp>
        <p:nvSpPr>
          <p:cNvPr id="193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5620DE-8BBE-453F-8372-291FAB08B386}" type="slidenum">
              <a:rPr lang="en-US"/>
              <a:pPr/>
              <a:t>44</a:t>
            </a:fld>
            <a:endParaRPr lang="en-US"/>
          </a:p>
        </p:txBody>
      </p:sp>
      <p:sp>
        <p:nvSpPr>
          <p:cNvPr id="195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A7A91C-E41D-43C6-9403-FB756F47BFD3}" type="slidenum">
              <a:rPr lang="en-US"/>
              <a:pPr/>
              <a:t>45</a:t>
            </a:fld>
            <a:endParaRPr lang="en-US"/>
          </a:p>
        </p:txBody>
      </p:sp>
      <p:sp>
        <p:nvSpPr>
          <p:cNvPr id="197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C8AE82-E5E5-44A2-A1DC-75B44A73C7FD}" type="slidenum">
              <a:rPr lang="en-US"/>
              <a:pPr/>
              <a:t>46</a:t>
            </a:fld>
            <a:endParaRPr lang="en-US"/>
          </a:p>
        </p:txBody>
      </p:sp>
      <p:sp>
        <p:nvSpPr>
          <p:cNvPr id="199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3E0811-1CF9-459A-BC0C-DF1355565924}" type="slidenum">
              <a:rPr lang="en-US"/>
              <a:pPr/>
              <a:t>47</a:t>
            </a:fld>
            <a:endParaRPr lang="en-US"/>
          </a:p>
        </p:txBody>
      </p:sp>
      <p:sp>
        <p:nvSpPr>
          <p:cNvPr id="201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2DDABC-BBD8-475D-BD39-BE7AEE530B41}" type="slidenum">
              <a:rPr lang="en-US"/>
              <a:pPr/>
              <a:t>48</a:t>
            </a:fld>
            <a:endParaRPr lang="en-US"/>
          </a:p>
        </p:txBody>
      </p:sp>
      <p:sp>
        <p:nvSpPr>
          <p:cNvPr id="203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071E41-86E8-4FA7-A524-08F8634C9367}" type="slidenum">
              <a:rPr lang="en-US"/>
              <a:pPr/>
              <a:t>49</a:t>
            </a:fld>
            <a:endParaRPr lang="en-US"/>
          </a:p>
        </p:txBody>
      </p:sp>
      <p:sp>
        <p:nvSpPr>
          <p:cNvPr id="205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8BE6ED-1DB7-4F31-9BCB-3F3588E0C54C}" type="slidenum">
              <a:rPr lang="en-US"/>
              <a:pPr/>
              <a:t>50</a:t>
            </a:fld>
            <a:endParaRPr lang="en-US"/>
          </a:p>
        </p:txBody>
      </p:sp>
      <p:sp>
        <p:nvSpPr>
          <p:cNvPr id="207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21B36-A7E3-451D-A330-C6BD80BE4CCC}" type="slidenum">
              <a:rPr lang="en-US"/>
              <a:pPr/>
              <a:t>51</a:t>
            </a:fld>
            <a:endParaRPr lang="en-US"/>
          </a:p>
        </p:txBody>
      </p:sp>
      <p:sp>
        <p:nvSpPr>
          <p:cNvPr id="209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E421F-CC51-43EC-B2AF-EC3BD8F75D3C}" type="slidenum">
              <a:rPr lang="en-US"/>
              <a:pPr/>
              <a:t>52</a:t>
            </a:fld>
            <a:endParaRPr lang="en-US"/>
          </a:p>
        </p:txBody>
      </p:sp>
      <p:sp>
        <p:nvSpPr>
          <p:cNvPr id="211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AFDC5-8492-4DF7-A0C8-D6C33417CBF8}" type="slidenum">
              <a:rPr lang="en-US"/>
              <a:pPr/>
              <a:t>53</a:t>
            </a:fld>
            <a:endParaRPr lang="en-US"/>
          </a:p>
        </p:txBody>
      </p:sp>
      <p:sp>
        <p:nvSpPr>
          <p:cNvPr id="214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784810-8224-4F31-8A64-D0A0669FE6BE}" type="slidenum">
              <a:rPr lang="en-US"/>
              <a:pPr/>
              <a:t>54</a:t>
            </a:fld>
            <a:endParaRPr lang="en-US"/>
          </a:p>
        </p:txBody>
      </p:sp>
      <p:sp>
        <p:nvSpPr>
          <p:cNvPr id="216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75AEA6-0D23-4C95-A02F-E91521A89A27}" type="slidenum">
              <a:rPr lang="en-US"/>
              <a:pPr/>
              <a:t>55</a:t>
            </a:fld>
            <a:endParaRPr lang="en-US"/>
          </a:p>
        </p:txBody>
      </p:sp>
      <p:sp>
        <p:nvSpPr>
          <p:cNvPr id="218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123A5-E8BD-4350-99C5-0AE4B601DC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A0884-1382-4246-80EA-E4478A7016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7DD7B-DE5F-4511-8D03-DC2CDF2D1A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4DD67-FC27-4406-8244-9B0CA0C0E6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A4A22F-4B04-40AE-9F6D-66238DE51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EE790-12A5-4EB5-8EE3-E4F5C615AA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8324D-96F4-4137-97A8-3DCC87AD3E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0845F-0D42-4BF8-A903-5BB316E89B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4763D-5D68-4BB1-92AD-5E8CFDA19B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44B16-9DAB-4335-9B19-FE8030F0B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E9B42-A9F1-4AEE-BC9F-3CAEBB01AF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F34033A-4462-4D71-9FC9-141919FF461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77200" y="76200"/>
            <a:ext cx="9144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2400" y="152400"/>
            <a:ext cx="838200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41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41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1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763588"/>
            <a:ext cx="85121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Mod BT" pitchFamily="18" charset="0"/>
              </a:rPr>
              <a:t>Historic Greensburg Supercell of 4 May 2007 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90800" y="1371600"/>
            <a:ext cx="427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Anatomy of a Severe Local ‘Superstorm’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048000" y="2133600"/>
            <a:ext cx="51816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Mike Umscheid</a:t>
            </a:r>
          </a:p>
          <a:p>
            <a:pPr algn="ctr"/>
            <a:r>
              <a:rPr lang="en-US" sz="14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National Weather Service Forecast Office – Dodge City, KS</a:t>
            </a:r>
          </a:p>
          <a:p>
            <a:pPr algn="ctr"/>
            <a:endParaRPr lang="en-US" sz="1400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r>
              <a:rPr lang="en-US" sz="1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 collaboration with</a:t>
            </a:r>
          </a:p>
          <a:p>
            <a:pPr algn="ctr"/>
            <a:r>
              <a:rPr lang="en-US" sz="16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Leslie R. Lemon</a:t>
            </a:r>
            <a:endParaRPr lang="en-US" sz="1600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r>
              <a:rPr lang="en-US" sz="16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University of Oklahoma/CIMMS, </a:t>
            </a:r>
          </a:p>
          <a:p>
            <a:pPr algn="ctr"/>
            <a:r>
              <a:rPr lang="en-US" sz="16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NOAA/NWS Warning Decision Training Branch, Norman, OK</a:t>
            </a:r>
            <a:endParaRPr lang="en-US" sz="1600"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sz="1600">
              <a:latin typeface="Book Antiqua" pitchFamily="18" charset="0"/>
            </a:endParaRPr>
          </a:p>
          <a:p>
            <a:pPr algn="ctr"/>
            <a:endParaRPr lang="en-US" sz="1600">
              <a:latin typeface="Book Antiqua" pitchFamily="18" charset="0"/>
            </a:endParaRPr>
          </a:p>
          <a:p>
            <a:pPr algn="ctr"/>
            <a:r>
              <a:rPr lang="en-US" sz="1600">
                <a:solidFill>
                  <a:schemeClr val="bg1"/>
                </a:solidFill>
                <a:latin typeface="Book Antiqua" pitchFamily="18" charset="0"/>
              </a:rPr>
              <a:t>Great Lakes Meteorology Conference – Valparaiso, IN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Book Antiqua" pitchFamily="18" charset="0"/>
              </a:rPr>
              <a:t>April 5, 2008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4876800"/>
            <a:ext cx="2209800" cy="1422400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828800"/>
            <a:ext cx="2565400" cy="3276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3581400" y="304800"/>
            <a:ext cx="2863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 Thunderstorm Spectrum</a:t>
            </a:r>
            <a:endParaRPr lang="en-US" i="1"/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1981200" y="1524000"/>
            <a:ext cx="5257800" cy="762000"/>
          </a:xfrm>
          <a:prstGeom prst="rect">
            <a:avLst/>
          </a:prstGeom>
          <a:gradFill rotWithShape="1">
            <a:gsLst>
              <a:gs pos="0">
                <a:srgbClr val="04C81B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2057400" y="1752600"/>
            <a:ext cx="10334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Single Cell</a:t>
            </a:r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3429000" y="1676400"/>
            <a:ext cx="8842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Multi-cell</a:t>
            </a:r>
          </a:p>
          <a:p>
            <a:pPr algn="ctr"/>
            <a:r>
              <a:rPr lang="en-US" sz="1400"/>
              <a:t>(cluster)</a:t>
            </a:r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6172200" y="1752600"/>
            <a:ext cx="923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Supercell</a:t>
            </a:r>
          </a:p>
        </p:txBody>
      </p:sp>
      <p:sp>
        <p:nvSpPr>
          <p:cNvPr id="149511" name="Rectangle 7"/>
          <p:cNvSpPr>
            <a:spLocks noChangeArrowheads="1"/>
          </p:cNvSpPr>
          <p:nvPr/>
        </p:nvSpPr>
        <p:spPr bwMode="auto">
          <a:xfrm>
            <a:off x="1219200" y="3048000"/>
            <a:ext cx="6705600" cy="762000"/>
          </a:xfrm>
          <a:prstGeom prst="rect">
            <a:avLst/>
          </a:prstGeom>
          <a:gradFill rotWithShape="1">
            <a:gsLst>
              <a:gs pos="0">
                <a:srgbClr val="FF3300"/>
              </a:gs>
              <a:gs pos="100000">
                <a:srgbClr val="CC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2" name="Line 8"/>
          <p:cNvSpPr>
            <a:spLocks noChangeShapeType="1"/>
          </p:cNvSpPr>
          <p:nvPr/>
        </p:nvSpPr>
        <p:spPr bwMode="auto">
          <a:xfrm flipV="1">
            <a:off x="1219200" y="2286000"/>
            <a:ext cx="5105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9513" name="Line 9"/>
          <p:cNvSpPr>
            <a:spLocks noChangeShapeType="1"/>
          </p:cNvSpPr>
          <p:nvPr/>
        </p:nvSpPr>
        <p:spPr bwMode="auto">
          <a:xfrm>
            <a:off x="7239000" y="2286000"/>
            <a:ext cx="685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1295400" y="3200400"/>
            <a:ext cx="20161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Short-lived, </a:t>
            </a:r>
            <a:br>
              <a:rPr lang="en-US" sz="1400"/>
            </a:br>
            <a:r>
              <a:rPr lang="en-US" sz="1400"/>
              <a:t>non-tornadic supercells</a:t>
            </a:r>
          </a:p>
        </p:txBody>
      </p:sp>
      <p:sp>
        <p:nvSpPr>
          <p:cNvPr id="149515" name="Text Box 11"/>
          <p:cNvSpPr txBox="1">
            <a:spLocks noChangeArrowheads="1"/>
          </p:cNvSpPr>
          <p:nvPr/>
        </p:nvSpPr>
        <p:spPr bwMode="auto">
          <a:xfrm>
            <a:off x="4191000" y="3200400"/>
            <a:ext cx="22336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Longer-lived (2-4hrs),</a:t>
            </a:r>
          </a:p>
          <a:p>
            <a:pPr algn="ctr"/>
            <a:r>
              <a:rPr lang="en-US" sz="1400"/>
              <a:t>one or two tornadic cycles</a:t>
            </a:r>
          </a:p>
        </p:txBody>
      </p:sp>
      <p:sp>
        <p:nvSpPr>
          <p:cNvPr id="149516" name="Text Box 12"/>
          <p:cNvSpPr txBox="1">
            <a:spLocks noChangeArrowheads="1"/>
          </p:cNvSpPr>
          <p:nvPr/>
        </p:nvSpPr>
        <p:spPr bwMode="auto">
          <a:xfrm>
            <a:off x="6248400" y="4114800"/>
            <a:ext cx="270986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i="1"/>
              <a:t>Severe Local “Superstorm”</a:t>
            </a:r>
          </a:p>
          <a:p>
            <a:pPr algn="ctr"/>
            <a:r>
              <a:rPr lang="en-US" sz="1400"/>
              <a:t>6+ hrs, 2-3 significant tornadoes</a:t>
            </a:r>
          </a:p>
          <a:p>
            <a:pPr algn="ctr"/>
            <a:r>
              <a:rPr lang="en-US" sz="1400"/>
              <a:t>(or one ultra long-lived sig tor),</a:t>
            </a:r>
          </a:p>
          <a:p>
            <a:pPr algn="ctr"/>
            <a:r>
              <a:rPr lang="en-US" sz="1400"/>
              <a:t>Many other smaller ones.</a:t>
            </a:r>
          </a:p>
          <a:p>
            <a:pPr algn="ctr"/>
            <a:r>
              <a:rPr lang="en-US" sz="1400"/>
              <a:t>Widespread destruction.</a:t>
            </a:r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 flipH="1" flipV="1">
            <a:off x="7696200" y="35052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495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038600"/>
            <a:ext cx="2924175" cy="2487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4951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4419600"/>
            <a:ext cx="2743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9520" name="Rectangle 16"/>
          <p:cNvSpPr>
            <a:spLocks noChangeArrowheads="1"/>
          </p:cNvSpPr>
          <p:nvPr/>
        </p:nvSpPr>
        <p:spPr bwMode="auto">
          <a:xfrm>
            <a:off x="6096000" y="5715000"/>
            <a:ext cx="146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 April 1947</a:t>
            </a:r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6553200" y="5957888"/>
            <a:ext cx="1641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6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Woodward, OK</a:t>
            </a:r>
          </a:p>
        </p:txBody>
      </p:sp>
      <p:sp>
        <p:nvSpPr>
          <p:cNvPr id="149522" name="Text Box 18"/>
          <p:cNvSpPr txBox="1">
            <a:spLocks noChangeArrowheads="1"/>
          </p:cNvSpPr>
          <p:nvPr/>
        </p:nvSpPr>
        <p:spPr bwMode="auto">
          <a:xfrm>
            <a:off x="3352800" y="4114800"/>
            <a:ext cx="1508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Courtesy NWS Norman</a:t>
            </a:r>
          </a:p>
        </p:txBody>
      </p:sp>
      <p:sp>
        <p:nvSpPr>
          <p:cNvPr id="149523" name="Text Box 19"/>
          <p:cNvSpPr txBox="1">
            <a:spLocks noChangeArrowheads="1"/>
          </p:cNvSpPr>
          <p:nvPr/>
        </p:nvSpPr>
        <p:spPr bwMode="auto">
          <a:xfrm>
            <a:off x="4800600" y="1676400"/>
            <a:ext cx="8842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Multi-cell</a:t>
            </a:r>
            <a:br>
              <a:rPr lang="en-US" sz="1400"/>
            </a:br>
            <a:r>
              <a:rPr lang="en-US" sz="1400"/>
              <a:t>(line)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9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9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9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1" grpId="0" animBg="1"/>
      <p:bldP spid="149512" grpId="0" animBg="1"/>
      <p:bldP spid="149513" grpId="0" animBg="1"/>
      <p:bldP spid="149514" grpId="0"/>
      <p:bldP spid="149515" grpId="0"/>
      <p:bldP spid="149516" grpId="0"/>
      <p:bldP spid="149517" grpId="0" animBg="1"/>
      <p:bldP spid="149520" grpId="0"/>
      <p:bldP spid="149521" grpId="0"/>
      <p:bldP spid="1495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2895600" y="381000"/>
            <a:ext cx="351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Woodward – Udall – Greensburg</a:t>
            </a:r>
            <a:endParaRPr lang="en-US" i="1"/>
          </a:p>
        </p:txBody>
      </p:sp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990600"/>
            <a:ext cx="4062413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810000"/>
            <a:ext cx="411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365125" y="3617913"/>
            <a:ext cx="70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Udall</a:t>
            </a:r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7391400" y="36576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Woodward</a:t>
            </a:r>
          </a:p>
        </p:txBody>
      </p:sp>
      <p:sp>
        <p:nvSpPr>
          <p:cNvPr id="151559" name="Text Box 7"/>
          <p:cNvSpPr txBox="1">
            <a:spLocks noChangeArrowheads="1"/>
          </p:cNvSpPr>
          <p:nvPr/>
        </p:nvSpPr>
        <p:spPr bwMode="auto">
          <a:xfrm>
            <a:off x="1219200" y="6248400"/>
            <a:ext cx="139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Greensburg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1219200" y="6019800"/>
            <a:ext cx="823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8:50 pm</a:t>
            </a:r>
          </a:p>
        </p:txBody>
      </p:sp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381000" y="3886200"/>
            <a:ext cx="922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10:35 pm</a:t>
            </a:r>
          </a:p>
        </p:txBody>
      </p:sp>
      <p:sp>
        <p:nvSpPr>
          <p:cNvPr id="151562" name="Text Box 10"/>
          <p:cNvSpPr txBox="1">
            <a:spLocks noChangeArrowheads="1"/>
          </p:cNvSpPr>
          <p:nvPr/>
        </p:nvSpPr>
        <p:spPr bwMode="auto">
          <a:xfrm>
            <a:off x="7772400" y="3962400"/>
            <a:ext cx="823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8:42 pm</a:t>
            </a: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7162800" y="5105400"/>
            <a:ext cx="1327150" cy="366713"/>
          </a:xfrm>
          <a:prstGeom prst="rect">
            <a:avLst/>
          </a:prstGeom>
          <a:solidFill>
            <a:schemeClr val="bg2">
              <a:alpha val="4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Times CST</a:t>
            </a:r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7315200" y="4267200"/>
            <a:ext cx="1308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400" i="1"/>
              <a:t>1.8 miles wide</a:t>
            </a:r>
          </a:p>
          <a:p>
            <a:pPr algn="r"/>
            <a:r>
              <a:rPr lang="en-US" sz="1400" b="1" i="1">
                <a:solidFill>
                  <a:srgbClr val="FF3300"/>
                </a:solidFill>
              </a:rPr>
              <a:t>107</a:t>
            </a:r>
            <a:r>
              <a:rPr lang="en-US" sz="1400" i="1"/>
              <a:t> fatalities</a:t>
            </a:r>
          </a:p>
        </p:txBody>
      </p:sp>
      <p:sp>
        <p:nvSpPr>
          <p:cNvPr id="151565" name="Text Box 13"/>
          <p:cNvSpPr txBox="1">
            <a:spLocks noChangeArrowheads="1"/>
          </p:cNvSpPr>
          <p:nvPr/>
        </p:nvSpPr>
        <p:spPr bwMode="auto">
          <a:xfrm>
            <a:off x="1219200" y="5791200"/>
            <a:ext cx="130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1.7 miles wide</a:t>
            </a:r>
          </a:p>
        </p:txBody>
      </p:sp>
      <p:pic>
        <p:nvPicPr>
          <p:cNvPr id="151566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990600"/>
            <a:ext cx="38100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1567" name="Text Box 15"/>
          <p:cNvSpPr txBox="1">
            <a:spLocks noChangeArrowheads="1"/>
          </p:cNvSpPr>
          <p:nvPr/>
        </p:nvSpPr>
        <p:spPr bwMode="auto">
          <a:xfrm>
            <a:off x="381000" y="4114800"/>
            <a:ext cx="16176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~ ¾ to 1 mile wide</a:t>
            </a:r>
          </a:p>
          <a:p>
            <a:r>
              <a:rPr lang="en-US" sz="1400" b="1" i="1">
                <a:solidFill>
                  <a:srgbClr val="FF3300"/>
                </a:solidFill>
              </a:rPr>
              <a:t>82</a:t>
            </a:r>
            <a:r>
              <a:rPr lang="en-US" sz="1400" i="1"/>
              <a:t> fatalities</a:t>
            </a:r>
          </a:p>
        </p:txBody>
      </p: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152400" y="4876800"/>
            <a:ext cx="1879600" cy="55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Photos courtesy NWS ICT,</a:t>
            </a:r>
          </a:p>
          <a:p>
            <a:r>
              <a:rPr lang="en-US" sz="1000" i="1"/>
              <a:t>NW OK Genealogical Society,</a:t>
            </a:r>
          </a:p>
          <a:p>
            <a:r>
              <a:rPr lang="en-US" sz="1000" i="1"/>
              <a:t>Mike Theiss</a:t>
            </a:r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1219200" y="5537200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FF3300"/>
                </a:solidFill>
              </a:rPr>
              <a:t>11</a:t>
            </a:r>
            <a:r>
              <a:rPr lang="en-US" sz="1400" i="1"/>
              <a:t> fatalities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581400" y="304800"/>
            <a:ext cx="188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 little preview…</a:t>
            </a:r>
            <a:endParaRPr lang="en-US" i="1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63" y="838200"/>
            <a:ext cx="297180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819400" y="29718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0237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838200"/>
            <a:ext cx="289560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543800" y="28956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0331</a:t>
            </a:r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505200"/>
            <a:ext cx="30480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895600" y="56388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0347</a:t>
            </a: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3505200"/>
            <a:ext cx="3276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772400" y="56388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0437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57200" y="6096000"/>
            <a:ext cx="8591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/>
              <a:t>1 supercell thunderstorm – 20 tornadoes, 4 massive tornadoes spanning </a:t>
            </a:r>
          </a:p>
          <a:p>
            <a:pPr algn="ctr"/>
            <a:r>
              <a:rPr lang="en-US"/>
              <a:t>3 hours w/ no break, farm community obliterated, very well-documented by chasers</a:t>
            </a:r>
          </a:p>
          <a:p>
            <a:pPr algn="ctr"/>
            <a:endParaRPr lang="en-US"/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657600" y="1371600"/>
            <a:ext cx="855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Copperplate Gothic Bold" pitchFamily="34" charset="0"/>
              </a:rPr>
              <a:t>EF5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4419600" y="2362200"/>
            <a:ext cx="1071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pperplate Gothic Bold" pitchFamily="34" charset="0"/>
              </a:rPr>
              <a:t>EF3 (+)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3657600" y="3962400"/>
            <a:ext cx="1071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pperplate Gothic Bold" pitchFamily="34" charset="0"/>
              </a:rPr>
              <a:t>EF3 (+)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4648200" y="5181600"/>
            <a:ext cx="687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pperplate Gothic Bold" pitchFamily="34" charset="0"/>
              </a:rPr>
              <a:t>EF3</a:t>
            </a:r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4191000" y="18288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4191000" y="4419600"/>
            <a:ext cx="609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 flipH="1">
            <a:off x="4191000" y="28194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962400" y="304800"/>
            <a:ext cx="144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“The Big 4”</a:t>
            </a:r>
            <a:endParaRPr lang="en-US" b="1" i="1"/>
          </a:p>
        </p:txBody>
      </p:sp>
      <p:pic>
        <p:nvPicPr>
          <p:cNvPr id="129043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762000"/>
            <a:ext cx="69342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9044" name="AutoShape 20"/>
          <p:cNvSpPr>
            <a:spLocks noChangeArrowheads="1"/>
          </p:cNvSpPr>
          <p:nvPr/>
        </p:nvSpPr>
        <p:spPr bwMode="auto">
          <a:xfrm>
            <a:off x="228600" y="3200400"/>
            <a:ext cx="2133600" cy="1752600"/>
          </a:xfrm>
          <a:prstGeom prst="wedgeRectCallout">
            <a:avLst>
              <a:gd name="adj1" fmla="val 85940"/>
              <a:gd name="adj2" fmla="val 451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29045" name="Text Box 21"/>
          <p:cNvSpPr txBox="1">
            <a:spLocks noChangeArrowheads="1"/>
          </p:cNvSpPr>
          <p:nvPr/>
        </p:nvSpPr>
        <p:spPr bwMode="auto">
          <a:xfrm>
            <a:off x="228600" y="3200400"/>
            <a:ext cx="2176463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/>
              <a:t>Rating:</a:t>
            </a:r>
            <a:r>
              <a:rPr lang="en-US" sz="1200"/>
              <a:t>  </a:t>
            </a: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>EF5</a:t>
            </a:r>
          </a:p>
          <a:p>
            <a:r>
              <a:rPr lang="en-US" sz="1200" i="1"/>
              <a:t>Duration:</a:t>
            </a:r>
            <a:r>
              <a:rPr lang="en-US" sz="1200"/>
              <a:t>  65 min.</a:t>
            </a:r>
            <a:endParaRPr lang="en-US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1200" i="1"/>
              <a:t>Length:</a:t>
            </a:r>
            <a:r>
              <a:rPr lang="en-US" sz="1200"/>
              <a:t> 28.8 mi</a:t>
            </a:r>
          </a:p>
          <a:p>
            <a:r>
              <a:rPr lang="en-US" sz="1200" i="1"/>
              <a:t>Mean Width:</a:t>
            </a:r>
            <a:r>
              <a:rPr lang="en-US" sz="1200"/>
              <a:t> 1.1 mi</a:t>
            </a:r>
          </a:p>
          <a:p>
            <a:r>
              <a:rPr lang="en-US" sz="1200" i="1"/>
              <a:t>Max Width:</a:t>
            </a:r>
            <a:r>
              <a:rPr lang="en-US" sz="1200"/>
              <a:t> 1.7 mi*</a:t>
            </a:r>
            <a:br>
              <a:rPr lang="en-US" sz="1200"/>
            </a:br>
            <a:r>
              <a:rPr lang="en-US" sz="1200" i="1"/>
              <a:t>Damage Area:</a:t>
            </a:r>
            <a:r>
              <a:rPr lang="en-US" sz="1200"/>
              <a:t>  32.9 mi</a:t>
            </a:r>
            <a:r>
              <a:rPr lang="en-US" sz="1200" baseline="30000"/>
              <a:t>2  </a:t>
            </a:r>
            <a:r>
              <a:rPr lang="en-US" sz="1000" i="1"/>
              <a:t>(A5)</a:t>
            </a:r>
            <a:r>
              <a:rPr lang="en-US" sz="1000" i="1" baseline="-25000"/>
              <a:t>1 </a:t>
            </a:r>
          </a:p>
          <a:p>
            <a:endParaRPr lang="en-US" sz="500" i="1" baseline="30000"/>
          </a:p>
          <a:p>
            <a:r>
              <a:rPr lang="en-US" sz="1200" i="1">
                <a:solidFill>
                  <a:srgbClr val="FF3300"/>
                </a:solidFill>
              </a:rPr>
              <a:t>Fatalities:</a:t>
            </a:r>
            <a:r>
              <a:rPr lang="en-US" sz="1200">
                <a:solidFill>
                  <a:srgbClr val="FF3300"/>
                </a:solidFill>
              </a:rPr>
              <a:t>  11</a:t>
            </a:r>
          </a:p>
          <a:p>
            <a:r>
              <a:rPr lang="en-US" sz="1200"/>
              <a:t>Damage $$:  250 M</a:t>
            </a:r>
          </a:p>
        </p:txBody>
      </p:sp>
      <p:sp>
        <p:nvSpPr>
          <p:cNvPr id="129046" name="AutoShape 22"/>
          <p:cNvSpPr>
            <a:spLocks noChangeArrowheads="1"/>
          </p:cNvSpPr>
          <p:nvPr/>
        </p:nvSpPr>
        <p:spPr bwMode="auto">
          <a:xfrm>
            <a:off x="1676400" y="914400"/>
            <a:ext cx="2057400" cy="1524000"/>
          </a:xfrm>
          <a:prstGeom prst="wedgeRectCallout">
            <a:avLst>
              <a:gd name="adj1" fmla="val 83565"/>
              <a:gd name="adj2" fmla="val 1043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29047" name="Text Box 23"/>
          <p:cNvSpPr txBox="1">
            <a:spLocks noChangeArrowheads="1"/>
          </p:cNvSpPr>
          <p:nvPr/>
        </p:nvSpPr>
        <p:spPr bwMode="auto">
          <a:xfrm>
            <a:off x="1676400" y="914400"/>
            <a:ext cx="2073275" cy="152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/>
              <a:t>Rating:</a:t>
            </a:r>
            <a:r>
              <a:rPr lang="en-US" sz="1200"/>
              <a:t>  </a:t>
            </a: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>EF3 (strong)</a:t>
            </a:r>
          </a:p>
          <a:p>
            <a:r>
              <a:rPr lang="en-US" sz="1200" i="1"/>
              <a:t>Duration:</a:t>
            </a:r>
            <a:r>
              <a:rPr lang="en-US" sz="1200"/>
              <a:t>  65 min.</a:t>
            </a:r>
            <a:endParaRPr lang="en-US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1200" i="1"/>
              <a:t>Length:</a:t>
            </a:r>
            <a:r>
              <a:rPr lang="en-US" sz="1200"/>
              <a:t> 23.5 mi</a:t>
            </a:r>
          </a:p>
          <a:p>
            <a:r>
              <a:rPr lang="en-US" sz="1200" i="1"/>
              <a:t>Mean Width:</a:t>
            </a:r>
            <a:r>
              <a:rPr lang="en-US" sz="1200"/>
              <a:t> 1.5 mi</a:t>
            </a:r>
          </a:p>
          <a:p>
            <a:r>
              <a:rPr lang="en-US" sz="1200" i="1"/>
              <a:t>Max Width:</a:t>
            </a:r>
            <a:r>
              <a:rPr lang="en-US" sz="1200"/>
              <a:t> 2.2 mi</a:t>
            </a:r>
            <a:br>
              <a:rPr lang="en-US" sz="1200"/>
            </a:br>
            <a:r>
              <a:rPr lang="en-US" sz="1200" i="1"/>
              <a:t>Damage Area:</a:t>
            </a:r>
            <a:r>
              <a:rPr lang="en-US" sz="1200"/>
              <a:t>  35.4 mi</a:t>
            </a:r>
            <a:r>
              <a:rPr lang="en-US" sz="1200" baseline="30000"/>
              <a:t>2 </a:t>
            </a:r>
            <a:r>
              <a:rPr lang="en-US" sz="1000" i="1"/>
              <a:t>(A5)</a:t>
            </a:r>
            <a:endParaRPr lang="en-US" sz="1000" i="1" baseline="-25000"/>
          </a:p>
          <a:p>
            <a:endParaRPr lang="en-US" sz="700" baseline="30000"/>
          </a:p>
          <a:p>
            <a:r>
              <a:rPr lang="en-US" sz="1200"/>
              <a:t>Damage $$:  1.5 M</a:t>
            </a:r>
          </a:p>
          <a:p>
            <a:endParaRPr lang="en-US" sz="800" baseline="30000"/>
          </a:p>
        </p:txBody>
      </p:sp>
      <p:sp>
        <p:nvSpPr>
          <p:cNvPr id="129048" name="AutoShape 24"/>
          <p:cNvSpPr>
            <a:spLocks noChangeArrowheads="1"/>
          </p:cNvSpPr>
          <p:nvPr/>
        </p:nvSpPr>
        <p:spPr bwMode="auto">
          <a:xfrm>
            <a:off x="5562600" y="3810000"/>
            <a:ext cx="2057400" cy="1524000"/>
          </a:xfrm>
          <a:prstGeom prst="wedgeRectCallout">
            <a:avLst>
              <a:gd name="adj1" fmla="val -48995"/>
              <a:gd name="adj2" fmla="val -989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29049" name="Text Box 25"/>
          <p:cNvSpPr txBox="1">
            <a:spLocks noChangeArrowheads="1"/>
          </p:cNvSpPr>
          <p:nvPr/>
        </p:nvSpPr>
        <p:spPr bwMode="auto">
          <a:xfrm>
            <a:off x="5562600" y="3810000"/>
            <a:ext cx="207327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/>
              <a:t>Rating:</a:t>
            </a:r>
            <a:r>
              <a:rPr lang="en-US" sz="1200"/>
              <a:t>  </a:t>
            </a: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>EF3 (strong)</a:t>
            </a:r>
          </a:p>
          <a:p>
            <a:r>
              <a:rPr lang="en-US" sz="1200" i="1"/>
              <a:t>Duration:</a:t>
            </a:r>
            <a:r>
              <a:rPr lang="en-US" sz="1200"/>
              <a:t>  58 min.</a:t>
            </a:r>
            <a:endParaRPr lang="en-US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1200" i="1"/>
              <a:t>Length:</a:t>
            </a:r>
            <a:r>
              <a:rPr lang="en-US" sz="1200"/>
              <a:t> 18.2 mi</a:t>
            </a:r>
          </a:p>
          <a:p>
            <a:r>
              <a:rPr lang="en-US" sz="1200" i="1"/>
              <a:t>Mean Width:</a:t>
            </a:r>
            <a:r>
              <a:rPr lang="en-US" sz="1200"/>
              <a:t> 0.9 mi</a:t>
            </a:r>
          </a:p>
          <a:p>
            <a:r>
              <a:rPr lang="en-US" sz="1200" i="1"/>
              <a:t>Max Width:</a:t>
            </a:r>
            <a:r>
              <a:rPr lang="en-US" sz="1200"/>
              <a:t> 1.2 mi</a:t>
            </a:r>
            <a:br>
              <a:rPr lang="en-US" sz="1200"/>
            </a:br>
            <a:r>
              <a:rPr lang="en-US" sz="1200" i="1"/>
              <a:t>Damage Area:</a:t>
            </a:r>
            <a:r>
              <a:rPr lang="en-US" sz="1200"/>
              <a:t>  15.6 mi</a:t>
            </a:r>
            <a:r>
              <a:rPr lang="en-US" sz="1200" baseline="30000"/>
              <a:t>2 </a:t>
            </a:r>
            <a:r>
              <a:rPr lang="en-US" sz="1000" i="1"/>
              <a:t>(A4)</a:t>
            </a:r>
            <a:endParaRPr lang="en-US" sz="700" baseline="30000"/>
          </a:p>
          <a:p>
            <a:endParaRPr lang="en-US" sz="700" baseline="30000"/>
          </a:p>
          <a:p>
            <a:r>
              <a:rPr lang="en-US" sz="1200" i="1">
                <a:solidFill>
                  <a:srgbClr val="FF3300"/>
                </a:solidFill>
              </a:rPr>
              <a:t>Fatalities:</a:t>
            </a:r>
            <a:r>
              <a:rPr lang="en-US" sz="1200">
                <a:solidFill>
                  <a:srgbClr val="FF3300"/>
                </a:solidFill>
              </a:rPr>
              <a:t>  1</a:t>
            </a:r>
          </a:p>
        </p:txBody>
      </p:sp>
      <p:sp>
        <p:nvSpPr>
          <p:cNvPr id="129050" name="AutoShape 26"/>
          <p:cNvSpPr>
            <a:spLocks noChangeArrowheads="1"/>
          </p:cNvSpPr>
          <p:nvPr/>
        </p:nvSpPr>
        <p:spPr bwMode="auto">
          <a:xfrm>
            <a:off x="6858000" y="1828800"/>
            <a:ext cx="2057400" cy="1524000"/>
          </a:xfrm>
          <a:prstGeom prst="wedgeRectCallout">
            <a:avLst>
              <a:gd name="adj1" fmla="val -82255"/>
              <a:gd name="adj2" fmla="val -372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29051" name="Text Box 27"/>
          <p:cNvSpPr txBox="1">
            <a:spLocks noChangeArrowheads="1"/>
          </p:cNvSpPr>
          <p:nvPr/>
        </p:nvSpPr>
        <p:spPr bwMode="auto">
          <a:xfrm>
            <a:off x="6858000" y="1828800"/>
            <a:ext cx="1989138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/>
              <a:t>Rating:</a:t>
            </a:r>
            <a:r>
              <a:rPr lang="en-US" sz="1200"/>
              <a:t>  </a:t>
            </a: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>EF3</a:t>
            </a:r>
          </a:p>
          <a:p>
            <a:r>
              <a:rPr lang="en-US" sz="1200" i="1"/>
              <a:t>Duration:</a:t>
            </a:r>
            <a:r>
              <a:rPr lang="en-US" sz="1200"/>
              <a:t>  24 min.</a:t>
            </a:r>
            <a:endParaRPr lang="en-US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1200" i="1"/>
              <a:t>Length:</a:t>
            </a:r>
            <a:r>
              <a:rPr lang="en-US" sz="1200"/>
              <a:t> 17.4 mi</a:t>
            </a:r>
          </a:p>
          <a:p>
            <a:r>
              <a:rPr lang="en-US" sz="1200" i="1"/>
              <a:t>Mean Width:</a:t>
            </a:r>
            <a:r>
              <a:rPr lang="en-US" sz="1200"/>
              <a:t> 0.6 mi</a:t>
            </a:r>
          </a:p>
          <a:p>
            <a:r>
              <a:rPr lang="en-US" sz="1200" i="1"/>
              <a:t>Max Width:</a:t>
            </a:r>
            <a:r>
              <a:rPr lang="en-US" sz="1200"/>
              <a:t> 0.9 mi</a:t>
            </a:r>
            <a:br>
              <a:rPr lang="en-US" sz="1200"/>
            </a:br>
            <a:r>
              <a:rPr lang="en-US" sz="1200" i="1"/>
              <a:t>Damage Area:</a:t>
            </a:r>
            <a:r>
              <a:rPr lang="en-US" sz="1200"/>
              <a:t>  9.7 mi</a:t>
            </a:r>
            <a:r>
              <a:rPr lang="en-US" sz="1200" baseline="30000"/>
              <a:t>2 </a:t>
            </a:r>
            <a:r>
              <a:rPr lang="en-US" sz="1000" i="1"/>
              <a:t>(A4)</a:t>
            </a:r>
            <a:endParaRPr lang="en-US" sz="700" baseline="30000"/>
          </a:p>
          <a:p>
            <a:endParaRPr lang="en-US" sz="700" baseline="30000"/>
          </a:p>
          <a:p>
            <a:r>
              <a:rPr lang="en-US" sz="1200" i="1">
                <a:solidFill>
                  <a:srgbClr val="FF3300"/>
                </a:solidFill>
              </a:rPr>
              <a:t>Fatalities:</a:t>
            </a:r>
            <a:r>
              <a:rPr lang="en-US" sz="1200">
                <a:solidFill>
                  <a:srgbClr val="FF3300"/>
                </a:solidFill>
              </a:rPr>
              <a:t>  1</a:t>
            </a:r>
          </a:p>
        </p:txBody>
      </p:sp>
      <p:sp>
        <p:nvSpPr>
          <p:cNvPr id="129052" name="Text Box 28"/>
          <p:cNvSpPr txBox="1">
            <a:spLocks noChangeArrowheads="1"/>
          </p:cNvSpPr>
          <p:nvPr/>
        </p:nvSpPr>
        <p:spPr bwMode="auto">
          <a:xfrm>
            <a:off x="3200400" y="4648200"/>
            <a:ext cx="1047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Greensburg</a:t>
            </a:r>
          </a:p>
        </p:txBody>
      </p:sp>
      <p:sp>
        <p:nvSpPr>
          <p:cNvPr id="129053" name="Text Box 29"/>
          <p:cNvSpPr txBox="1">
            <a:spLocks noChangeArrowheads="1"/>
          </p:cNvSpPr>
          <p:nvPr/>
        </p:nvSpPr>
        <p:spPr bwMode="auto">
          <a:xfrm>
            <a:off x="4267200" y="2743200"/>
            <a:ext cx="912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Trousdale</a:t>
            </a:r>
          </a:p>
        </p:txBody>
      </p:sp>
      <p:sp>
        <p:nvSpPr>
          <p:cNvPr id="129054" name="Text Box 30"/>
          <p:cNvSpPr txBox="1">
            <a:spLocks noChangeArrowheads="1"/>
          </p:cNvSpPr>
          <p:nvPr/>
        </p:nvSpPr>
        <p:spPr bwMode="auto">
          <a:xfrm>
            <a:off x="5334000" y="2895600"/>
            <a:ext cx="854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Hopewell</a:t>
            </a:r>
          </a:p>
        </p:txBody>
      </p:sp>
      <p:sp>
        <p:nvSpPr>
          <p:cNvPr id="129055" name="Text Box 31"/>
          <p:cNvSpPr txBox="1">
            <a:spLocks noChangeArrowheads="1"/>
          </p:cNvSpPr>
          <p:nvPr/>
        </p:nvSpPr>
        <p:spPr bwMode="auto">
          <a:xfrm>
            <a:off x="4876800" y="1676400"/>
            <a:ext cx="9445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Macksville</a:t>
            </a:r>
          </a:p>
        </p:txBody>
      </p:sp>
      <p:sp>
        <p:nvSpPr>
          <p:cNvPr id="129056" name="Text Box 32"/>
          <p:cNvSpPr txBox="1">
            <a:spLocks noChangeArrowheads="1"/>
          </p:cNvSpPr>
          <p:nvPr/>
        </p:nvSpPr>
        <p:spPr bwMode="auto">
          <a:xfrm>
            <a:off x="6858000" y="1447800"/>
            <a:ext cx="787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St. John</a:t>
            </a:r>
          </a:p>
        </p:txBody>
      </p:sp>
      <p:sp>
        <p:nvSpPr>
          <p:cNvPr id="129057" name="Text Box 33"/>
          <p:cNvSpPr txBox="1">
            <a:spLocks noChangeArrowheads="1"/>
          </p:cNvSpPr>
          <p:nvPr/>
        </p:nvSpPr>
        <p:spPr bwMode="auto">
          <a:xfrm>
            <a:off x="4419600" y="4267200"/>
            <a:ext cx="819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Haviland</a:t>
            </a:r>
          </a:p>
        </p:txBody>
      </p:sp>
      <p:sp>
        <p:nvSpPr>
          <p:cNvPr id="129058" name="Text Box 34"/>
          <p:cNvSpPr txBox="1">
            <a:spLocks noChangeArrowheads="1"/>
          </p:cNvSpPr>
          <p:nvPr/>
        </p:nvSpPr>
        <p:spPr bwMode="auto">
          <a:xfrm>
            <a:off x="5867400" y="6400800"/>
            <a:ext cx="23145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aseline="-25000"/>
              <a:t>1</a:t>
            </a:r>
            <a:r>
              <a:rPr lang="en-US" sz="1200"/>
              <a:t> Thompson &amp; Vescio, 19</a:t>
            </a:r>
            <a:r>
              <a:rPr lang="en-US" sz="1200" baseline="30000"/>
              <a:t>th</a:t>
            </a:r>
            <a:r>
              <a:rPr lang="en-US" sz="1200"/>
              <a:t> SLS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9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9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44" grpId="0" animBg="1"/>
      <p:bldP spid="129045" grpId="0"/>
      <p:bldP spid="129046" grpId="0" animBg="1"/>
      <p:bldP spid="129047" grpId="0"/>
      <p:bldP spid="129048" grpId="0" animBg="1"/>
      <p:bldP spid="129049" grpId="0"/>
      <p:bldP spid="129050" grpId="0" animBg="1"/>
      <p:bldP spid="129051" grpId="0"/>
      <p:bldP spid="1290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i="1"/>
              <a:t>evening of May 4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447800"/>
            <a:ext cx="6705600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447800"/>
            <a:ext cx="6705600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i="1"/>
              <a:t>evening of May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447800"/>
            <a:ext cx="6705600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i="1"/>
              <a:t>evening of May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i="1"/>
              <a:t>shades of May 3, 1999?  </a:t>
            </a:r>
            <a:r>
              <a:rPr lang="en-US" sz="1400" i="1"/>
              <a:t>(Moore, OK “F5” Tornado)</a:t>
            </a:r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71600"/>
            <a:ext cx="37338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514600"/>
            <a:ext cx="5257800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05" name="Freeform 5"/>
          <p:cNvSpPr>
            <a:spLocks/>
          </p:cNvSpPr>
          <p:nvPr/>
        </p:nvSpPr>
        <p:spPr bwMode="auto">
          <a:xfrm>
            <a:off x="127000" y="1816100"/>
            <a:ext cx="2463800" cy="2095500"/>
          </a:xfrm>
          <a:custGeom>
            <a:avLst/>
            <a:gdLst/>
            <a:ahLst/>
            <a:cxnLst>
              <a:cxn ang="0">
                <a:pos x="64" y="104"/>
              </a:cxn>
              <a:cxn ang="0">
                <a:pos x="64" y="152"/>
              </a:cxn>
              <a:cxn ang="0">
                <a:pos x="448" y="1016"/>
              </a:cxn>
              <a:cxn ang="0">
                <a:pos x="1072" y="1304"/>
              </a:cxn>
              <a:cxn ang="0">
                <a:pos x="1552" y="1112"/>
              </a:cxn>
            </a:cxnLst>
            <a:rect l="0" t="0" r="r" b="b"/>
            <a:pathLst>
              <a:path w="1552" h="1320">
                <a:moveTo>
                  <a:pt x="64" y="104"/>
                </a:moveTo>
                <a:cubicBezTo>
                  <a:pt x="32" y="52"/>
                  <a:pt x="0" y="0"/>
                  <a:pt x="64" y="152"/>
                </a:cubicBezTo>
                <a:cubicBezTo>
                  <a:pt x="128" y="304"/>
                  <a:pt x="280" y="824"/>
                  <a:pt x="448" y="1016"/>
                </a:cubicBezTo>
                <a:cubicBezTo>
                  <a:pt x="616" y="1208"/>
                  <a:pt x="888" y="1288"/>
                  <a:pt x="1072" y="1304"/>
                </a:cubicBezTo>
                <a:cubicBezTo>
                  <a:pt x="1256" y="1320"/>
                  <a:pt x="1404" y="1216"/>
                  <a:pt x="1552" y="1112"/>
                </a:cubicBezTo>
              </a:path>
            </a:pathLst>
          </a:custGeom>
          <a:noFill/>
          <a:ln w="22225">
            <a:solidFill>
              <a:schemeClr val="bg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06" name="Freeform 6"/>
          <p:cNvSpPr>
            <a:spLocks/>
          </p:cNvSpPr>
          <p:nvPr/>
        </p:nvSpPr>
        <p:spPr bwMode="auto">
          <a:xfrm>
            <a:off x="4487863" y="2827338"/>
            <a:ext cx="2428875" cy="262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507"/>
              </a:cxn>
              <a:cxn ang="0">
                <a:pos x="469" y="1355"/>
              </a:cxn>
              <a:cxn ang="0">
                <a:pos x="938" y="1632"/>
              </a:cxn>
              <a:cxn ang="0">
                <a:pos x="1530" y="1232"/>
              </a:cxn>
            </a:cxnLst>
            <a:rect l="0" t="0" r="r" b="b"/>
            <a:pathLst>
              <a:path w="1530" h="1652">
                <a:moveTo>
                  <a:pt x="0" y="0"/>
                </a:moveTo>
                <a:cubicBezTo>
                  <a:pt x="20" y="84"/>
                  <a:pt x="34" y="281"/>
                  <a:pt x="112" y="507"/>
                </a:cubicBezTo>
                <a:cubicBezTo>
                  <a:pt x="190" y="733"/>
                  <a:pt x="331" y="1168"/>
                  <a:pt x="469" y="1355"/>
                </a:cubicBezTo>
                <a:cubicBezTo>
                  <a:pt x="607" y="1542"/>
                  <a:pt x="761" y="1652"/>
                  <a:pt x="938" y="1632"/>
                </a:cubicBezTo>
                <a:cubicBezTo>
                  <a:pt x="1115" y="1612"/>
                  <a:pt x="1407" y="1315"/>
                  <a:pt x="1530" y="1232"/>
                </a:cubicBezTo>
              </a:path>
            </a:pathLst>
          </a:custGeom>
          <a:noFill/>
          <a:ln w="22225">
            <a:solidFill>
              <a:schemeClr val="bg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07" name="Line 7"/>
          <p:cNvSpPr>
            <a:spLocks noChangeShapeType="1"/>
          </p:cNvSpPr>
          <p:nvPr/>
        </p:nvSpPr>
        <p:spPr bwMode="auto">
          <a:xfrm flipH="1" flipV="1">
            <a:off x="2768600" y="3573463"/>
            <a:ext cx="203200" cy="922337"/>
          </a:xfrm>
          <a:prstGeom prst="line">
            <a:avLst/>
          </a:prstGeom>
          <a:noFill/>
          <a:ln w="41275" cap="rnd">
            <a:solidFill>
              <a:srgbClr val="CCFFCC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08" name="Line 8"/>
          <p:cNvSpPr>
            <a:spLocks noChangeShapeType="1"/>
          </p:cNvSpPr>
          <p:nvPr/>
        </p:nvSpPr>
        <p:spPr bwMode="auto">
          <a:xfrm flipH="1" flipV="1">
            <a:off x="7137400" y="4826000"/>
            <a:ext cx="161925" cy="990600"/>
          </a:xfrm>
          <a:prstGeom prst="line">
            <a:avLst/>
          </a:prstGeom>
          <a:noFill/>
          <a:ln w="41275" cap="rnd">
            <a:solidFill>
              <a:srgbClr val="CCFFCC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09" name="Text Box 9"/>
          <p:cNvSpPr txBox="1">
            <a:spLocks noChangeArrowheads="1"/>
          </p:cNvSpPr>
          <p:nvPr/>
        </p:nvSpPr>
        <p:spPr bwMode="auto">
          <a:xfrm>
            <a:off x="1828800" y="64008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C0C0C0"/>
                  </a:outerShdw>
                </a:effectLst>
              </a:rPr>
              <a:t>03 UTC, 2007 May 5</a:t>
            </a:r>
          </a:p>
        </p:txBody>
      </p:sp>
      <p:sp>
        <p:nvSpPr>
          <p:cNvPr id="153610" name="Text Box 10"/>
          <p:cNvSpPr txBox="1">
            <a:spLocks noChangeArrowheads="1"/>
          </p:cNvSpPr>
          <p:nvPr/>
        </p:nvSpPr>
        <p:spPr bwMode="auto">
          <a:xfrm>
            <a:off x="152400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C0C0C0"/>
                  </a:outerShdw>
                </a:effectLst>
              </a:rPr>
              <a:t>00 UTC, 1999 May 4</a:t>
            </a:r>
          </a:p>
        </p:txBody>
      </p:sp>
      <p:sp>
        <p:nvSpPr>
          <p:cNvPr id="153611" name="Text Box 11"/>
          <p:cNvSpPr txBox="1">
            <a:spLocks noChangeArrowheads="1"/>
          </p:cNvSpPr>
          <p:nvPr/>
        </p:nvSpPr>
        <p:spPr bwMode="auto">
          <a:xfrm>
            <a:off x="4327525" y="1560513"/>
            <a:ext cx="32877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Jet stream</a:t>
            </a:r>
            <a:r>
              <a:rPr lang="en-US"/>
              <a:t> </a:t>
            </a:r>
            <a:r>
              <a:rPr lang="en-US" sz="1400"/>
              <a:t>in blue</a:t>
            </a:r>
          </a:p>
          <a:p>
            <a:r>
              <a:rPr lang="en-US">
                <a:solidFill>
                  <a:srgbClr val="04C81B"/>
                </a:solidFill>
              </a:rPr>
              <a:t>Gulf of Mexico moisture</a:t>
            </a:r>
            <a:r>
              <a:rPr lang="en-US"/>
              <a:t> </a:t>
            </a:r>
            <a:r>
              <a:rPr lang="en-US" sz="1400"/>
              <a:t>in green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May 4 18z Sounding KDDC</a:t>
            </a:r>
            <a:endParaRPr lang="en-US" sz="1200" i="1"/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447800"/>
            <a:ext cx="7391400" cy="511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5595938" y="5537200"/>
            <a:ext cx="576262" cy="3381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surface analysis 18z </a:t>
            </a:r>
            <a:endParaRPr lang="en-US" sz="1200" i="1"/>
          </a:p>
        </p:txBody>
      </p:sp>
      <p:pic>
        <p:nvPicPr>
          <p:cNvPr id="45061" name="Picture 5" descr="scan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71600"/>
            <a:ext cx="6858000" cy="539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scan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71600"/>
            <a:ext cx="6858000" cy="5395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surface analysis 20z </a:t>
            </a:r>
            <a:endParaRPr lang="en-US" sz="1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short-fuse composite 21z </a:t>
            </a:r>
            <a:endParaRPr lang="en-US" sz="1200" i="1"/>
          </a:p>
        </p:txBody>
      </p:sp>
      <p:pic>
        <p:nvPicPr>
          <p:cNvPr id="55300" name="Picture 4" descr="20070504_21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4113213" cy="5053013"/>
          </a:xfrm>
          <a:prstGeom prst="rect">
            <a:avLst/>
          </a:prstGeom>
          <a:noFill/>
        </p:spPr>
      </p:pic>
      <p:pic>
        <p:nvPicPr>
          <p:cNvPr id="55301" name="Picture 5" descr="20070504_21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447800"/>
            <a:ext cx="4270375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scan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71600"/>
            <a:ext cx="6858000" cy="5373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surface analysis 22z </a:t>
            </a:r>
            <a:endParaRPr lang="en-US" sz="1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71600"/>
            <a:ext cx="6781800" cy="5362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surface analysis 00z </a:t>
            </a:r>
            <a:endParaRPr lang="en-US" sz="1200" i="1"/>
          </a:p>
        </p:txBody>
      </p:sp>
      <p:sp>
        <p:nvSpPr>
          <p:cNvPr id="51205" name="AutoShape 5"/>
          <p:cNvSpPr>
            <a:spLocks noChangeArrowheads="1"/>
          </p:cNvSpPr>
          <p:nvPr/>
        </p:nvSpPr>
        <p:spPr bwMode="auto">
          <a:xfrm>
            <a:off x="4741863" y="4833938"/>
            <a:ext cx="261937" cy="2286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447800"/>
            <a:ext cx="7467600" cy="502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May 5 00z Sounding KDDC</a:t>
            </a:r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951288"/>
            <a:ext cx="2667000" cy="2562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2470" name="AutoShape 6"/>
          <p:cNvSpPr>
            <a:spLocks noChangeArrowheads="1"/>
          </p:cNvSpPr>
          <p:nvPr/>
        </p:nvSpPr>
        <p:spPr bwMode="auto">
          <a:xfrm>
            <a:off x="1143000" y="5638800"/>
            <a:ext cx="261938" cy="2286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Oval 7"/>
          <p:cNvSpPr>
            <a:spLocks noChangeArrowheads="1"/>
          </p:cNvSpPr>
          <p:nvPr/>
        </p:nvSpPr>
        <p:spPr bwMode="auto">
          <a:xfrm>
            <a:off x="685800" y="4191000"/>
            <a:ext cx="177800" cy="203200"/>
          </a:xfrm>
          <a:prstGeom prst="ellipse">
            <a:avLst/>
          </a:prstGeom>
          <a:solidFill>
            <a:schemeClr val="accent2">
              <a:alpha val="53999"/>
            </a:schemeClr>
          </a:solidFill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5648325" y="6091238"/>
            <a:ext cx="452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82°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148138" y="6078538"/>
            <a:ext cx="452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46°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May 5 00z Sounding KDDC </a:t>
            </a:r>
            <a:r>
              <a:rPr lang="en-US" sz="2400" i="1"/>
              <a:t>(modified    )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7620000" cy="5081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951288"/>
            <a:ext cx="2667000" cy="2562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0422" name="AutoShape 6"/>
          <p:cNvSpPr>
            <a:spLocks noChangeArrowheads="1"/>
          </p:cNvSpPr>
          <p:nvPr/>
        </p:nvSpPr>
        <p:spPr bwMode="auto">
          <a:xfrm>
            <a:off x="1143000" y="5638800"/>
            <a:ext cx="261938" cy="2286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685800" y="4191000"/>
            <a:ext cx="177800" cy="203200"/>
          </a:xfrm>
          <a:prstGeom prst="ellipse">
            <a:avLst/>
          </a:prstGeom>
          <a:solidFill>
            <a:schemeClr val="accent2">
              <a:alpha val="53999"/>
            </a:schemeClr>
          </a:solidFill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AutoShape 9"/>
          <p:cNvSpPr>
            <a:spLocks/>
          </p:cNvSpPr>
          <p:nvPr/>
        </p:nvSpPr>
        <p:spPr bwMode="auto">
          <a:xfrm>
            <a:off x="609600" y="2781300"/>
            <a:ext cx="4495800" cy="609600"/>
          </a:xfrm>
          <a:prstGeom prst="borderCallout2">
            <a:avLst>
              <a:gd name="adj1" fmla="val 18750"/>
              <a:gd name="adj2" fmla="val 101694"/>
              <a:gd name="adj3" fmla="val 18750"/>
              <a:gd name="adj4" fmla="val 107769"/>
              <a:gd name="adj5" fmla="val 185417"/>
              <a:gd name="adj6" fmla="val 11412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6042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2860675"/>
            <a:ext cx="44196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5638800" y="6113463"/>
            <a:ext cx="452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81°</a:t>
            </a:r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5114925" y="6113463"/>
            <a:ext cx="452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68°</a:t>
            </a:r>
          </a:p>
        </p:txBody>
      </p:sp>
      <p:sp>
        <p:nvSpPr>
          <p:cNvPr id="60428" name="AutoShape 12"/>
          <p:cNvSpPr>
            <a:spLocks noChangeArrowheads="1"/>
          </p:cNvSpPr>
          <p:nvPr/>
        </p:nvSpPr>
        <p:spPr bwMode="auto">
          <a:xfrm>
            <a:off x="6934200" y="1066800"/>
            <a:ext cx="261938" cy="2286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447800"/>
            <a:ext cx="6886575" cy="5129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962400"/>
            <a:ext cx="2895600" cy="2705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May 5 00z Sounding KDDC </a:t>
            </a:r>
            <a:r>
              <a:rPr lang="en-US" sz="2400" i="1"/>
              <a:t>(modified for 02z    )</a:t>
            </a: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1354138" y="5021263"/>
            <a:ext cx="261937" cy="2286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Oval 6"/>
          <p:cNvSpPr>
            <a:spLocks noChangeArrowheads="1"/>
          </p:cNvSpPr>
          <p:nvPr/>
        </p:nvSpPr>
        <p:spPr bwMode="auto">
          <a:xfrm>
            <a:off x="787400" y="4386263"/>
            <a:ext cx="177800" cy="203200"/>
          </a:xfrm>
          <a:prstGeom prst="ellipse">
            <a:avLst/>
          </a:prstGeom>
          <a:solidFill>
            <a:schemeClr val="accent2">
              <a:alpha val="53999"/>
            </a:schemeClr>
          </a:solidFill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AutoShape 7"/>
          <p:cNvSpPr>
            <a:spLocks/>
          </p:cNvSpPr>
          <p:nvPr/>
        </p:nvSpPr>
        <p:spPr bwMode="auto">
          <a:xfrm>
            <a:off x="609600" y="2781300"/>
            <a:ext cx="4495800" cy="609600"/>
          </a:xfrm>
          <a:prstGeom prst="borderCallout2">
            <a:avLst>
              <a:gd name="adj1" fmla="val 18750"/>
              <a:gd name="adj2" fmla="val 101694"/>
              <a:gd name="adj3" fmla="val 18750"/>
              <a:gd name="adj4" fmla="val 114477"/>
              <a:gd name="adj5" fmla="val 171356"/>
              <a:gd name="adj6" fmla="val 12786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6452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2895600"/>
            <a:ext cx="43434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524" name="AutoShape 12"/>
          <p:cNvSpPr>
            <a:spLocks noChangeArrowheads="1"/>
          </p:cNvSpPr>
          <p:nvPr/>
        </p:nvSpPr>
        <p:spPr bwMode="auto">
          <a:xfrm>
            <a:off x="7467600" y="1066800"/>
            <a:ext cx="261938" cy="2286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6934200" y="6062663"/>
            <a:ext cx="452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77°</a:t>
            </a: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6496050" y="6062663"/>
            <a:ext cx="452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68°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May 4 Hodograph Evolution KDDC</a:t>
            </a:r>
            <a:endParaRPr lang="en-US" sz="1200" i="1"/>
          </a:p>
        </p:txBody>
      </p:sp>
      <p:pic>
        <p:nvPicPr>
          <p:cNvPr id="41989" name="Picture 5" descr="hodoEvolu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447800"/>
            <a:ext cx="4787900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048000" y="59436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3048000" y="4900613"/>
            <a:ext cx="2330450" cy="346075"/>
          </a:xfrm>
          <a:prstGeom prst="rect">
            <a:avLst/>
          </a:prstGeom>
          <a:solidFill>
            <a:schemeClr val="bg2">
              <a:alpha val="2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3300"/>
                </a:solidFill>
              </a:rPr>
              <a:t>18z – ROAB – 0 to 8km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0" y="5357813"/>
            <a:ext cx="2330450" cy="346075"/>
          </a:xfrm>
          <a:prstGeom prst="rect">
            <a:avLst/>
          </a:prstGeom>
          <a:solidFill>
            <a:schemeClr val="bg2">
              <a:alpha val="2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FF"/>
                </a:solidFill>
              </a:rPr>
              <a:t>00z – ROAB – 0 to 8km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3048000" y="5815013"/>
            <a:ext cx="2522538" cy="346075"/>
          </a:xfrm>
          <a:prstGeom prst="rect">
            <a:avLst/>
          </a:prstGeom>
          <a:solidFill>
            <a:schemeClr val="bg2">
              <a:alpha val="2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0240z – 88D – 0 to 1.6km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V="1">
            <a:off x="5410200" y="3243263"/>
            <a:ext cx="457200" cy="6429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5165725" y="2703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5783263" y="32337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492125" y="1957388"/>
            <a:ext cx="1365250" cy="366712"/>
          </a:xfrm>
          <a:prstGeom prst="rect">
            <a:avLst/>
          </a:prstGeom>
          <a:solidFill>
            <a:srgbClr val="C0C0C0">
              <a:alpha val="2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u="sng"/>
              <a:t>0-1km SRH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212725" y="2322513"/>
            <a:ext cx="19145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    </a:t>
            </a:r>
            <a:r>
              <a:rPr lang="en-US">
                <a:solidFill>
                  <a:srgbClr val="FF3300"/>
                </a:solidFill>
              </a:rPr>
              <a:t>18z:  15 m</a:t>
            </a:r>
            <a:r>
              <a:rPr lang="en-US" baseline="30000">
                <a:solidFill>
                  <a:srgbClr val="FF3300"/>
                </a:solidFill>
              </a:rPr>
              <a:t>2</a:t>
            </a:r>
            <a:r>
              <a:rPr lang="en-US">
                <a:solidFill>
                  <a:srgbClr val="FF3300"/>
                </a:solidFill>
              </a:rPr>
              <a:t>/s</a:t>
            </a:r>
            <a:r>
              <a:rPr lang="en-US" baseline="30000">
                <a:solidFill>
                  <a:srgbClr val="FF3300"/>
                </a:solidFill>
              </a:rPr>
              <a:t>2</a:t>
            </a:r>
          </a:p>
          <a:p>
            <a:r>
              <a:rPr lang="en-US"/>
              <a:t>    </a:t>
            </a:r>
            <a:r>
              <a:rPr lang="en-US">
                <a:solidFill>
                  <a:srgbClr val="0000FF"/>
                </a:solidFill>
              </a:rPr>
              <a:t>00z:  53 m</a:t>
            </a:r>
            <a:r>
              <a:rPr lang="en-US" baseline="30000">
                <a:solidFill>
                  <a:srgbClr val="0000FF"/>
                </a:solidFill>
              </a:rPr>
              <a:t>2</a:t>
            </a:r>
            <a:r>
              <a:rPr lang="en-US">
                <a:solidFill>
                  <a:srgbClr val="0000FF"/>
                </a:solidFill>
              </a:rPr>
              <a:t>/s</a:t>
            </a:r>
            <a:r>
              <a:rPr lang="en-US" baseline="30000">
                <a:solidFill>
                  <a:srgbClr val="0000FF"/>
                </a:solidFill>
              </a:rPr>
              <a:t>2</a:t>
            </a:r>
          </a:p>
          <a:p>
            <a:r>
              <a:rPr lang="en-US"/>
              <a:t>0240z: </a:t>
            </a:r>
            <a: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240</a:t>
            </a:r>
            <a:r>
              <a:rPr lang="en-US"/>
              <a:t> m</a:t>
            </a:r>
            <a:r>
              <a:rPr lang="en-US" baseline="30000"/>
              <a:t>2</a:t>
            </a:r>
            <a:r>
              <a:rPr lang="en-US"/>
              <a:t>/s</a:t>
            </a:r>
            <a:r>
              <a:rPr lang="en-US" baseline="30000"/>
              <a:t>2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5453063" y="1778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42002" name="Freeform 18"/>
          <p:cNvSpPr>
            <a:spLocks/>
          </p:cNvSpPr>
          <p:nvPr/>
        </p:nvSpPr>
        <p:spPr bwMode="auto">
          <a:xfrm>
            <a:off x="6019800" y="1854200"/>
            <a:ext cx="871538" cy="769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" y="5"/>
              </a:cxn>
              <a:cxn ang="0">
                <a:pos x="123" y="11"/>
              </a:cxn>
              <a:cxn ang="0">
                <a:pos x="235" y="64"/>
              </a:cxn>
              <a:cxn ang="0">
                <a:pos x="357" y="208"/>
              </a:cxn>
              <a:cxn ang="0">
                <a:pos x="453" y="341"/>
              </a:cxn>
              <a:cxn ang="0">
                <a:pos x="549" y="485"/>
              </a:cxn>
            </a:cxnLst>
            <a:rect l="0" t="0" r="r" b="b"/>
            <a:pathLst>
              <a:path w="549" h="485">
                <a:moveTo>
                  <a:pt x="0" y="0"/>
                </a:moveTo>
                <a:cubicBezTo>
                  <a:pt x="35" y="1"/>
                  <a:pt x="71" y="3"/>
                  <a:pt x="91" y="5"/>
                </a:cubicBezTo>
                <a:cubicBezTo>
                  <a:pt x="111" y="7"/>
                  <a:pt x="99" y="1"/>
                  <a:pt x="123" y="11"/>
                </a:cubicBezTo>
                <a:cubicBezTo>
                  <a:pt x="147" y="21"/>
                  <a:pt x="196" y="31"/>
                  <a:pt x="235" y="64"/>
                </a:cubicBezTo>
                <a:cubicBezTo>
                  <a:pt x="274" y="97"/>
                  <a:pt x="321" y="162"/>
                  <a:pt x="357" y="208"/>
                </a:cubicBezTo>
                <a:cubicBezTo>
                  <a:pt x="393" y="254"/>
                  <a:pt x="421" y="295"/>
                  <a:pt x="453" y="341"/>
                </a:cubicBezTo>
                <a:cubicBezTo>
                  <a:pt x="485" y="387"/>
                  <a:pt x="517" y="436"/>
                  <a:pt x="549" y="485"/>
                </a:cubicBezTo>
              </a:path>
            </a:pathLst>
          </a:custGeom>
          <a:noFill/>
          <a:ln w="22225" cap="flat">
            <a:solidFill>
              <a:srgbClr val="808080">
                <a:alpha val="27000"/>
              </a:srgbClr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152400" y="3733800"/>
            <a:ext cx="1911350" cy="366713"/>
          </a:xfrm>
          <a:prstGeom prst="rect">
            <a:avLst/>
          </a:prstGeom>
          <a:solidFill>
            <a:schemeClr val="accent1">
              <a:alpha val="27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u="sng"/>
              <a:t>02z CAPE/Shear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152400" y="4191000"/>
            <a:ext cx="2600325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0-1km SRH:   240 m</a:t>
            </a:r>
            <a:r>
              <a:rPr lang="en-US" baseline="30000"/>
              <a:t>2</a:t>
            </a:r>
            <a:r>
              <a:rPr lang="en-US"/>
              <a:t>/s</a:t>
            </a:r>
            <a:r>
              <a:rPr lang="en-US" baseline="30000"/>
              <a:t>2</a:t>
            </a:r>
            <a:endParaRPr lang="en-US"/>
          </a:p>
          <a:p>
            <a:r>
              <a:rPr lang="en-US"/>
              <a:t>Tot. CAPE:    5200 J/kg</a:t>
            </a:r>
          </a:p>
          <a:p>
            <a:endParaRPr lang="en-US"/>
          </a:p>
          <a:p>
            <a:r>
              <a:rPr lang="en-US"/>
              <a:t>0-1km EHI:  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7.8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2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2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scan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71600"/>
            <a:ext cx="6781800" cy="5340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Sub-synoptic Setting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/>
              <a:t>surface analysis 02z </a:t>
            </a:r>
            <a:endParaRPr lang="en-US" sz="1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Visible Satellite Loop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i="1"/>
              <a:t>initiation of Greensburg supercell</a:t>
            </a:r>
          </a:p>
        </p:txBody>
      </p:sp>
      <p:pic>
        <p:nvPicPr>
          <p:cNvPr id="66564" name="Picture 4" descr="visSa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371600"/>
            <a:ext cx="6477000" cy="532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74638"/>
            <a:ext cx="5791200" cy="792162"/>
          </a:xfrm>
          <a:solidFill>
            <a:schemeClr val="bg2">
              <a:alpha val="23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/>
              <a:t>Cyclic Tornadogenesis</a:t>
            </a:r>
          </a:p>
        </p:txBody>
      </p:sp>
      <p:pic>
        <p:nvPicPr>
          <p:cNvPr id="18436" name="Picture 4" descr="Burgess19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3798888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7" name="Picture 5" descr="DowellBluestein2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447800"/>
            <a:ext cx="4310063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81000" y="5334000"/>
            <a:ext cx="215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Burgess et al. 1982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676400" y="6248400"/>
            <a:ext cx="266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Dowell &amp; Bluestein 2002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overview_track3"/>
          <p:cNvPicPr>
            <a:picLocks noChangeAspect="1" noChangeArrowheads="1"/>
          </p:cNvPicPr>
          <p:nvPr/>
        </p:nvPicPr>
        <p:blipFill>
          <a:blip r:embed="rId3" cstate="print"/>
          <a:srcRect l="20200" t="17671" b="7362"/>
          <a:stretch>
            <a:fillRect/>
          </a:stretch>
        </p:blipFill>
        <p:spPr bwMode="auto">
          <a:xfrm>
            <a:off x="4724400" y="1143000"/>
            <a:ext cx="419576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334000" y="4953000"/>
            <a:ext cx="268288" cy="274638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1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476875" y="4613275"/>
            <a:ext cx="268288" cy="274638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2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791200" y="4495800"/>
            <a:ext cx="268288" cy="274638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3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022975" y="4105275"/>
            <a:ext cx="268288" cy="274638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4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392863" y="3470275"/>
            <a:ext cx="268287" cy="274638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5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704013" y="3173413"/>
            <a:ext cx="268287" cy="274637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6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7000875" y="2649538"/>
            <a:ext cx="268288" cy="274637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7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7389813" y="2182813"/>
            <a:ext cx="268287" cy="274637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8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7924800" y="1708150"/>
            <a:ext cx="268288" cy="274638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CCFFFF"/>
                </a:solidFill>
              </a:rPr>
              <a:t>9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152400" y="1219200"/>
            <a:ext cx="449580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Cycle #1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“Ashland”</a:t>
            </a:r>
            <a:b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/>
              <a:t>Cycle #2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“Sitka”</a:t>
            </a:r>
            <a:b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/>
              <a:t>Cycle #3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“Protection”</a:t>
            </a:r>
            <a:b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/>
              <a:t>Cycle #4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“Greensburg”  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EF-5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r>
              <a:rPr lang="en-US"/>
              <a:t>Cycle #5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“Trousdale”</a:t>
            </a:r>
            <a:r>
              <a:rPr lang="en-US"/>
              <a:t>  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high EF-3</a:t>
            </a:r>
          </a:p>
          <a:p>
            <a:endParaRPr lang="en-US"/>
          </a:p>
          <a:p>
            <a:r>
              <a:rPr lang="en-US"/>
              <a:t>Cycle #6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“Hopewell-Macksville” 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high EF-3</a:t>
            </a:r>
            <a:b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/>
              <a:t>Cycle #7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“Macksville 2”</a:t>
            </a:r>
            <a:r>
              <a:rPr lang="en-US"/>
              <a:t> </a:t>
            </a:r>
            <a: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EF-3</a:t>
            </a:r>
            <a:r>
              <a:rPr lang="en-US">
                <a:solidFill>
                  <a:srgbClr val="FF0000"/>
                </a:solidFill>
              </a:rPr>
              <a:t/>
            </a:r>
            <a:br>
              <a:rPr lang="en-US">
                <a:solidFill>
                  <a:srgbClr val="FF0000"/>
                </a:solidFill>
              </a:rPr>
            </a:br>
            <a:endParaRPr lang="en-US">
              <a:solidFill>
                <a:srgbClr val="FF0000"/>
              </a:solidFill>
            </a:endParaRPr>
          </a:p>
          <a:p>
            <a:r>
              <a:rPr lang="en-US"/>
              <a:t>Cycle #8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“Hudson-Ellinwood”</a:t>
            </a:r>
            <a:b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/>
              <a:t>Cycle #9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“Bushton”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600200" y="381000"/>
            <a:ext cx="584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Track of Principle Mesocyclones/Tornado Cyclones </a:t>
            </a:r>
          </a:p>
          <a:p>
            <a:pPr algn="ctr"/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as analyzed from WSR-88D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152400" y="2819400"/>
            <a:ext cx="4460875" cy="2133600"/>
          </a:xfrm>
          <a:prstGeom prst="rect">
            <a:avLst/>
          </a:prstGeom>
          <a:solidFill>
            <a:srgbClr val="FFFF00">
              <a:alpha val="2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 rot="1792015">
            <a:off x="3268663" y="3221038"/>
            <a:ext cx="1382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“The Big 4”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Greensburg Supercell</a:t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i="1"/>
              <a:t>a timeline</a:t>
            </a:r>
          </a:p>
        </p:txBody>
      </p:sp>
      <p:pic>
        <p:nvPicPr>
          <p:cNvPr id="686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05000"/>
            <a:ext cx="8305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886200"/>
            <a:ext cx="2476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4495800"/>
            <a:ext cx="2349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5105400"/>
            <a:ext cx="2286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5715000"/>
            <a:ext cx="22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1279525" y="3998913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EF0</a:t>
            </a:r>
          </a:p>
        </p:txBody>
      </p: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1314450" y="4600575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EF1</a:t>
            </a:r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1295400" y="51816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EF3</a:t>
            </a:r>
          </a:p>
        </p:txBody>
      </p: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1295400" y="57912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EF5</a:t>
            </a:r>
          </a:p>
        </p:txBody>
      </p:sp>
      <p:sp>
        <p:nvSpPr>
          <p:cNvPr id="68624" name="Text Box 16"/>
          <p:cNvSpPr txBox="1">
            <a:spLocks noChangeArrowheads="1"/>
          </p:cNvSpPr>
          <p:nvPr/>
        </p:nvSpPr>
        <p:spPr bwMode="auto">
          <a:xfrm>
            <a:off x="304800" y="3124200"/>
            <a:ext cx="100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8:00 pm</a:t>
            </a:r>
          </a:p>
        </p:txBody>
      </p:sp>
      <p:sp>
        <p:nvSpPr>
          <p:cNvPr id="68625" name="Text Box 17"/>
          <p:cNvSpPr txBox="1">
            <a:spLocks noChangeArrowheads="1"/>
          </p:cNvSpPr>
          <p:nvPr/>
        </p:nvSpPr>
        <p:spPr bwMode="auto">
          <a:xfrm>
            <a:off x="1744663" y="31242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9:00</a:t>
            </a:r>
          </a:p>
        </p:txBody>
      </p: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2844800" y="31067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10:00</a:t>
            </a: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3987800" y="3098800"/>
            <a:ext cx="75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11:00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5029200" y="3090863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12:00 am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6391275" y="308927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1:00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7593013" y="308927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2:00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3648075" y="3479800"/>
            <a:ext cx="1568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/>
              <a:t>Central daylight time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3794125" y="4929188"/>
            <a:ext cx="2922588" cy="831850"/>
          </a:xfrm>
          <a:prstGeom prst="rect">
            <a:avLst/>
          </a:prstGeom>
          <a:solidFill>
            <a:srgbClr val="FFFF00">
              <a:alpha val="33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20 tornadoes from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~8:30pm to ~2:10am</a:t>
            </a:r>
          </a:p>
        </p:txBody>
      </p:sp>
      <p:sp>
        <p:nvSpPr>
          <p:cNvPr id="68633" name="Line 25"/>
          <p:cNvSpPr>
            <a:spLocks noChangeShapeType="1"/>
          </p:cNvSpPr>
          <p:nvPr/>
        </p:nvSpPr>
        <p:spPr bwMode="auto">
          <a:xfrm>
            <a:off x="3048000" y="1897063"/>
            <a:ext cx="0" cy="1244600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6858000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022725"/>
            <a:ext cx="3127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56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2057400"/>
            <a:ext cx="266700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2057400"/>
            <a:ext cx="2667000" cy="220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556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5655" name="Line 7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5656" name="Text Box 8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55657" name="Text Box 9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55658" name="Text Box 10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55659" name="Text Box 11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55660" name="Text Box 12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55661" name="Text Box 13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5662" name="Text Box 14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5663" name="Text Box 15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55664" name="Line 16"/>
          <p:cNvSpPr>
            <a:spLocks noChangeShapeType="1"/>
          </p:cNvSpPr>
          <p:nvPr/>
        </p:nvSpPr>
        <p:spPr bwMode="auto">
          <a:xfrm flipV="1">
            <a:off x="2370138" y="10001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5665" name="Text Box 17"/>
          <p:cNvSpPr txBox="1">
            <a:spLocks noChangeArrowheads="1"/>
          </p:cNvSpPr>
          <p:nvPr/>
        </p:nvSpPr>
        <p:spPr bwMode="auto">
          <a:xfrm>
            <a:off x="5943600" y="6400800"/>
            <a:ext cx="1236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photographer</a:t>
            </a:r>
          </a:p>
        </p:txBody>
      </p:sp>
      <p:sp>
        <p:nvSpPr>
          <p:cNvPr id="155666" name="Line 18"/>
          <p:cNvSpPr>
            <a:spLocks noChangeShapeType="1"/>
          </p:cNvSpPr>
          <p:nvPr/>
        </p:nvSpPr>
        <p:spPr bwMode="auto">
          <a:xfrm flipH="1" flipV="1">
            <a:off x="7273925" y="6486525"/>
            <a:ext cx="23813" cy="17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5667" name="Text Box 19"/>
          <p:cNvSpPr txBox="1">
            <a:spLocks noChangeArrowheads="1"/>
          </p:cNvSpPr>
          <p:nvPr/>
        </p:nvSpPr>
        <p:spPr bwMode="auto">
          <a:xfrm>
            <a:off x="7162800" y="16002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8:29pm</a:t>
            </a:r>
          </a:p>
        </p:txBody>
      </p:sp>
      <p:sp>
        <p:nvSpPr>
          <p:cNvPr id="155668" name="Oval 20"/>
          <p:cNvSpPr>
            <a:spLocks noChangeArrowheads="1"/>
          </p:cNvSpPr>
          <p:nvPr/>
        </p:nvSpPr>
        <p:spPr bwMode="auto">
          <a:xfrm>
            <a:off x="6967538" y="3360738"/>
            <a:ext cx="74612" cy="762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69" name="Line 21"/>
          <p:cNvSpPr>
            <a:spLocks noChangeShapeType="1"/>
          </p:cNvSpPr>
          <p:nvPr/>
        </p:nvSpPr>
        <p:spPr bwMode="auto">
          <a:xfrm flipH="1">
            <a:off x="6797675" y="3386138"/>
            <a:ext cx="196850" cy="7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354263"/>
            <a:ext cx="5557838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700" name="Line 4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57704" name="Text Box 8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57705" name="Text Box 9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7707" name="Text Box 11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7708" name="Text Box 12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57709" name="Line 13"/>
          <p:cNvSpPr>
            <a:spLocks noChangeShapeType="1"/>
          </p:cNvSpPr>
          <p:nvPr/>
        </p:nvSpPr>
        <p:spPr bwMode="auto">
          <a:xfrm flipV="1">
            <a:off x="2370138" y="10001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7710" name="Text Box 14"/>
          <p:cNvSpPr txBox="1">
            <a:spLocks noChangeArrowheads="1"/>
          </p:cNvSpPr>
          <p:nvPr/>
        </p:nvSpPr>
        <p:spPr bwMode="auto">
          <a:xfrm>
            <a:off x="4572000" y="6172200"/>
            <a:ext cx="1236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photographer</a:t>
            </a:r>
          </a:p>
        </p:txBody>
      </p:sp>
      <p:sp>
        <p:nvSpPr>
          <p:cNvPr id="157711" name="Line 15"/>
          <p:cNvSpPr>
            <a:spLocks noChangeShapeType="1"/>
          </p:cNvSpPr>
          <p:nvPr/>
        </p:nvSpPr>
        <p:spPr bwMode="auto">
          <a:xfrm flipV="1">
            <a:off x="5918200" y="6002338"/>
            <a:ext cx="296863" cy="3222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57712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4648200"/>
            <a:ext cx="2514600" cy="1998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57713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" y="4643438"/>
            <a:ext cx="2519362" cy="2001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7714" name="Oval 18"/>
          <p:cNvSpPr>
            <a:spLocks noChangeArrowheads="1"/>
          </p:cNvSpPr>
          <p:nvPr/>
        </p:nvSpPr>
        <p:spPr bwMode="auto">
          <a:xfrm>
            <a:off x="2116138" y="5630863"/>
            <a:ext cx="74612" cy="762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15" name="Text Box 19"/>
          <p:cNvSpPr txBox="1">
            <a:spLocks noChangeArrowheads="1"/>
          </p:cNvSpPr>
          <p:nvPr/>
        </p:nvSpPr>
        <p:spPr bwMode="auto">
          <a:xfrm>
            <a:off x="6477000" y="16002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8:34pm</a:t>
            </a:r>
          </a:p>
        </p:txBody>
      </p:sp>
      <p:sp>
        <p:nvSpPr>
          <p:cNvPr id="157716" name="Line 20"/>
          <p:cNvSpPr>
            <a:spLocks noChangeShapeType="1"/>
          </p:cNvSpPr>
          <p:nvPr/>
        </p:nvSpPr>
        <p:spPr bwMode="auto">
          <a:xfrm flipH="1">
            <a:off x="1981200" y="5664200"/>
            <a:ext cx="169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57717" name="Picture 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1371600"/>
            <a:ext cx="4762500" cy="318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7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371600"/>
            <a:ext cx="4762500" cy="317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9748" name="Line 4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49" name="Text Box 5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59752" name="Text Box 8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9755" name="Text Box 11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9756" name="Text Box 12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59757" name="Line 13"/>
          <p:cNvSpPr>
            <a:spLocks noChangeShapeType="1"/>
          </p:cNvSpPr>
          <p:nvPr/>
        </p:nvSpPr>
        <p:spPr bwMode="auto">
          <a:xfrm flipV="1">
            <a:off x="2430463" y="990600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58" name="Text Box 14"/>
          <p:cNvSpPr txBox="1">
            <a:spLocks noChangeArrowheads="1"/>
          </p:cNvSpPr>
          <p:nvPr/>
        </p:nvSpPr>
        <p:spPr bwMode="auto">
          <a:xfrm>
            <a:off x="990600" y="37338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8:38pm</a:t>
            </a:r>
          </a:p>
        </p:txBody>
      </p:sp>
      <p:pic>
        <p:nvPicPr>
          <p:cNvPr id="15975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648200"/>
            <a:ext cx="2590800" cy="205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9760" name="Oval 16"/>
          <p:cNvSpPr>
            <a:spLocks noChangeArrowheads="1"/>
          </p:cNvSpPr>
          <p:nvPr/>
        </p:nvSpPr>
        <p:spPr bwMode="auto">
          <a:xfrm>
            <a:off x="5934075" y="6181725"/>
            <a:ext cx="74613" cy="762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761" name="Line 17"/>
          <p:cNvSpPr>
            <a:spLocks noChangeShapeType="1"/>
          </p:cNvSpPr>
          <p:nvPr/>
        </p:nvSpPr>
        <p:spPr bwMode="auto">
          <a:xfrm flipH="1" flipV="1">
            <a:off x="5621338" y="6003925"/>
            <a:ext cx="339725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62" name="Text Box 18"/>
          <p:cNvSpPr txBox="1">
            <a:spLocks noChangeArrowheads="1"/>
          </p:cNvSpPr>
          <p:nvPr/>
        </p:nvSpPr>
        <p:spPr bwMode="auto">
          <a:xfrm>
            <a:off x="1447800" y="18288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8:38pm</a:t>
            </a:r>
          </a:p>
        </p:txBody>
      </p:sp>
      <p:pic>
        <p:nvPicPr>
          <p:cNvPr id="159763" name="Picture 19" descr="0139velRot_volum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286000"/>
            <a:ext cx="4267200" cy="3505200"/>
          </a:xfrm>
          <a:prstGeom prst="rect">
            <a:avLst/>
          </a:prstGeom>
          <a:noFill/>
        </p:spPr>
      </p:pic>
      <p:sp>
        <p:nvSpPr>
          <p:cNvPr id="159764" name="Text Box 20"/>
          <p:cNvSpPr txBox="1">
            <a:spLocks noChangeArrowheads="1"/>
          </p:cNvSpPr>
          <p:nvPr/>
        </p:nvSpPr>
        <p:spPr bwMode="auto">
          <a:xfrm>
            <a:off x="304800" y="5410200"/>
            <a:ext cx="1236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photographer</a:t>
            </a:r>
          </a:p>
        </p:txBody>
      </p:sp>
      <p:sp>
        <p:nvSpPr>
          <p:cNvPr id="159765" name="Line 21"/>
          <p:cNvSpPr>
            <a:spLocks noChangeShapeType="1"/>
          </p:cNvSpPr>
          <p:nvPr/>
        </p:nvSpPr>
        <p:spPr bwMode="auto">
          <a:xfrm flipV="1">
            <a:off x="1295400" y="5062538"/>
            <a:ext cx="644525" cy="4238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0145v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447800"/>
            <a:ext cx="3379788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17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1797" name="Text Box 5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61798" name="Text Box 6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61799" name="Text Box 7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1800" name="Text Box 8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61801" name="Text Box 9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61802" name="Text Box 10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1803" name="Text Box 11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1804" name="Text Box 12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61805" name="Line 13"/>
          <p:cNvSpPr>
            <a:spLocks noChangeShapeType="1"/>
          </p:cNvSpPr>
          <p:nvPr/>
        </p:nvSpPr>
        <p:spPr bwMode="auto">
          <a:xfrm flipV="1">
            <a:off x="2514600" y="10080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1806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1447800"/>
            <a:ext cx="2001838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1807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3657600"/>
            <a:ext cx="20002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61808" name="Text Box 16"/>
          <p:cNvSpPr txBox="1">
            <a:spLocks noChangeArrowheads="1"/>
          </p:cNvSpPr>
          <p:nvPr/>
        </p:nvSpPr>
        <p:spPr bwMode="auto">
          <a:xfrm>
            <a:off x="6705600" y="58674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8:45pm</a:t>
            </a:r>
          </a:p>
        </p:txBody>
      </p:sp>
      <p:pic>
        <p:nvPicPr>
          <p:cNvPr id="161809" name="Picture 17" descr="0145ref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1447800"/>
            <a:ext cx="3427413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43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63845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3847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63848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63849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3850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3851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63852" name="Line 12"/>
          <p:cNvSpPr>
            <a:spLocks noChangeShapeType="1"/>
          </p:cNvSpPr>
          <p:nvPr/>
        </p:nvSpPr>
        <p:spPr bwMode="auto">
          <a:xfrm flipV="1">
            <a:off x="2700338" y="1011238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385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447800"/>
            <a:ext cx="35433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54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447800"/>
            <a:ext cx="35417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55" name="Text Box 15"/>
          <p:cNvSpPr txBox="1">
            <a:spLocks noChangeArrowheads="1"/>
          </p:cNvSpPr>
          <p:nvPr/>
        </p:nvSpPr>
        <p:spPr bwMode="auto">
          <a:xfrm>
            <a:off x="4114800" y="38100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8:56pm</a:t>
            </a:r>
          </a:p>
        </p:txBody>
      </p:sp>
      <p:pic>
        <p:nvPicPr>
          <p:cNvPr id="163856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343400"/>
            <a:ext cx="2524125" cy="235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3857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1371600"/>
            <a:ext cx="2514600" cy="234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3858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3" y="6062663"/>
            <a:ext cx="39624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59" name="Text Box 19"/>
          <p:cNvSpPr txBox="1">
            <a:spLocks noChangeArrowheads="1"/>
          </p:cNvSpPr>
          <p:nvPr/>
        </p:nvSpPr>
        <p:spPr bwMode="auto">
          <a:xfrm>
            <a:off x="7239000" y="6172200"/>
            <a:ext cx="17811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account quote</a:t>
            </a:r>
          </a:p>
          <a:p>
            <a:r>
              <a:rPr lang="en-US" sz="1400" i="1"/>
              <a:t>from Dick McGowan</a:t>
            </a:r>
          </a:p>
        </p:txBody>
      </p:sp>
      <p:sp>
        <p:nvSpPr>
          <p:cNvPr id="163860" name="Line 20"/>
          <p:cNvSpPr>
            <a:spLocks noChangeShapeType="1"/>
          </p:cNvSpPr>
          <p:nvPr/>
        </p:nvSpPr>
        <p:spPr bwMode="auto">
          <a:xfrm flipV="1">
            <a:off x="1143000" y="4132263"/>
            <a:ext cx="1303338" cy="188753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61" name="Line 21"/>
          <p:cNvSpPr>
            <a:spLocks noChangeShapeType="1"/>
          </p:cNvSpPr>
          <p:nvPr/>
        </p:nvSpPr>
        <p:spPr bwMode="auto">
          <a:xfrm flipV="1">
            <a:off x="3581400" y="2590800"/>
            <a:ext cx="244475" cy="22860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62" name="Line 22"/>
          <p:cNvSpPr>
            <a:spLocks noChangeShapeType="1"/>
          </p:cNvSpPr>
          <p:nvPr/>
        </p:nvSpPr>
        <p:spPr bwMode="auto">
          <a:xfrm flipV="1">
            <a:off x="5087938" y="5521325"/>
            <a:ext cx="244475" cy="22860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63" name="Line 23"/>
          <p:cNvSpPr>
            <a:spLocks noChangeShapeType="1"/>
          </p:cNvSpPr>
          <p:nvPr/>
        </p:nvSpPr>
        <p:spPr bwMode="auto">
          <a:xfrm flipV="1">
            <a:off x="7350125" y="4071938"/>
            <a:ext cx="244475" cy="22860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5891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892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5895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65897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5898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65900" name="Text Box 12"/>
          <p:cNvSpPr txBox="1">
            <a:spLocks noChangeArrowheads="1"/>
          </p:cNvSpPr>
          <p:nvPr/>
        </p:nvSpPr>
        <p:spPr bwMode="auto">
          <a:xfrm>
            <a:off x="457200" y="2590800"/>
            <a:ext cx="84201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BernhardMod BT" pitchFamily="18" charset="0"/>
              </a:rPr>
              <a:t>And now, the atmosphere convulses </a:t>
            </a:r>
          </a:p>
          <a:p>
            <a:pPr algn="ctr"/>
            <a:endParaRPr lang="en-US" sz="3600" b="1">
              <a:effectLst>
                <a:outerShdw blurRad="38100" dist="38100" dir="2700000" algn="tl">
                  <a:srgbClr val="C0C0C0"/>
                </a:outerShdw>
              </a:effectLst>
              <a:latin typeface="BernhardMod BT" pitchFamily="18" charset="0"/>
            </a:endParaRPr>
          </a:p>
          <a:p>
            <a:pPr algn="ctr"/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BernhardMod BT" pitchFamily="18" charset="0"/>
              </a:rPr>
              <a:t>for the next 3 hours in an unprecedented</a:t>
            </a:r>
          </a:p>
          <a:p>
            <a:pPr algn="ctr"/>
            <a:endParaRPr lang="en-US" sz="3600" b="1">
              <a:effectLst>
                <a:outerShdw blurRad="38100" dist="38100" dir="2700000" algn="tl">
                  <a:srgbClr val="C0C0C0"/>
                </a:outerShdw>
              </a:effectLst>
              <a:latin typeface="BernhardMod BT" pitchFamily="18" charset="0"/>
            </a:endParaRPr>
          </a:p>
          <a:p>
            <a:pPr algn="ctr"/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BernhardMod BT" pitchFamily="18" charset="0"/>
              </a:rPr>
              <a:t>and tragic fashion. .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371600"/>
            <a:ext cx="3810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371600"/>
            <a:ext cx="38100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7941" name="Line 5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67944" name="Text Box 8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67946" name="Text Box 10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67947" name="Text Box 11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7948" name="Text Box 12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7949" name="Text Box 13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67950" name="Line 14"/>
          <p:cNvSpPr>
            <a:spLocks noChangeShapeType="1"/>
          </p:cNvSpPr>
          <p:nvPr/>
        </p:nvSpPr>
        <p:spPr bwMode="auto">
          <a:xfrm flipV="1">
            <a:off x="2886075" y="1011238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7951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10000"/>
            <a:ext cx="2514600" cy="2343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7952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3810000"/>
            <a:ext cx="2514600" cy="234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67953" name="Text Box 17"/>
          <p:cNvSpPr txBox="1">
            <a:spLocks noChangeArrowheads="1"/>
          </p:cNvSpPr>
          <p:nvPr/>
        </p:nvSpPr>
        <p:spPr bwMode="auto">
          <a:xfrm>
            <a:off x="2895600" y="14478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9:11pm</a:t>
            </a:r>
          </a:p>
        </p:txBody>
      </p:sp>
      <p:sp>
        <p:nvSpPr>
          <p:cNvPr id="167954" name="Text Box 18"/>
          <p:cNvSpPr txBox="1">
            <a:spLocks noChangeArrowheads="1"/>
          </p:cNvSpPr>
          <p:nvPr/>
        </p:nvSpPr>
        <p:spPr bwMode="auto">
          <a:xfrm>
            <a:off x="4953000" y="14478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9:12pm</a:t>
            </a:r>
          </a:p>
        </p:txBody>
      </p:sp>
      <p:pic>
        <p:nvPicPr>
          <p:cNvPr id="167955" name="Picture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8800" y="3733800"/>
            <a:ext cx="3200400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4495800" y="62484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9:12pm</a:t>
            </a:r>
          </a:p>
        </p:txBody>
      </p:sp>
      <p:sp>
        <p:nvSpPr>
          <p:cNvPr id="167957" name="Text Box 21"/>
          <p:cNvSpPr txBox="1">
            <a:spLocks noChangeArrowheads="1"/>
          </p:cNvSpPr>
          <p:nvPr/>
        </p:nvSpPr>
        <p:spPr bwMode="auto">
          <a:xfrm>
            <a:off x="7543800" y="6324600"/>
            <a:ext cx="1236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photographer</a:t>
            </a:r>
          </a:p>
        </p:txBody>
      </p:sp>
      <p:sp>
        <p:nvSpPr>
          <p:cNvPr id="167958" name="Line 22"/>
          <p:cNvSpPr>
            <a:spLocks noChangeShapeType="1"/>
          </p:cNvSpPr>
          <p:nvPr/>
        </p:nvSpPr>
        <p:spPr bwMode="auto">
          <a:xfrm flipH="1" flipV="1">
            <a:off x="7272338" y="6062663"/>
            <a:ext cx="728662" cy="3381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9987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69992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69993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9994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9995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69996" name="Line 12"/>
          <p:cNvSpPr>
            <a:spLocks noChangeShapeType="1"/>
          </p:cNvSpPr>
          <p:nvPr/>
        </p:nvSpPr>
        <p:spPr bwMode="auto">
          <a:xfrm flipV="1">
            <a:off x="3030538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999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447800"/>
            <a:ext cx="4129088" cy="5351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999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981200"/>
            <a:ext cx="4321175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9999" name="Text Box 15"/>
          <p:cNvSpPr txBox="1">
            <a:spLocks noChangeArrowheads="1"/>
          </p:cNvSpPr>
          <p:nvPr/>
        </p:nvSpPr>
        <p:spPr bwMode="auto">
          <a:xfrm>
            <a:off x="4800600" y="14478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9:19pm</a:t>
            </a:r>
          </a:p>
        </p:txBody>
      </p:sp>
      <p:sp>
        <p:nvSpPr>
          <p:cNvPr id="170000" name="Text Box 16"/>
          <p:cNvSpPr txBox="1">
            <a:spLocks noChangeArrowheads="1"/>
          </p:cNvSpPr>
          <p:nvPr/>
        </p:nvSpPr>
        <p:spPr bwMode="auto">
          <a:xfrm>
            <a:off x="4556125" y="6411913"/>
            <a:ext cx="2859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1</a:t>
            </a:r>
            <a:r>
              <a:rPr lang="en-US" sz="1400" i="1" baseline="30000"/>
              <a:t>st</a:t>
            </a:r>
            <a:r>
              <a:rPr lang="en-US" sz="1400" i="1"/>
              <a:t> call made to Kiowa Co. @ 9:18</a:t>
            </a:r>
          </a:p>
        </p:txBody>
      </p:sp>
      <p:sp>
        <p:nvSpPr>
          <p:cNvPr id="170001" name="Rectangle 17"/>
          <p:cNvSpPr>
            <a:spLocks noChangeArrowheads="1"/>
          </p:cNvSpPr>
          <p:nvPr/>
        </p:nvSpPr>
        <p:spPr bwMode="auto">
          <a:xfrm>
            <a:off x="5943600" y="3581400"/>
            <a:ext cx="1728788" cy="136525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002" name="Rectangle 18"/>
          <p:cNvSpPr>
            <a:spLocks noChangeArrowheads="1"/>
          </p:cNvSpPr>
          <p:nvPr/>
        </p:nvSpPr>
        <p:spPr bwMode="auto">
          <a:xfrm>
            <a:off x="5233988" y="5815013"/>
            <a:ext cx="2965450" cy="11906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003" name="Rectangle 19"/>
          <p:cNvSpPr>
            <a:spLocks noChangeArrowheads="1"/>
          </p:cNvSpPr>
          <p:nvPr/>
        </p:nvSpPr>
        <p:spPr bwMode="auto">
          <a:xfrm>
            <a:off x="4594225" y="5940425"/>
            <a:ext cx="796925" cy="111125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004" name="Rectangle 20"/>
          <p:cNvSpPr>
            <a:spLocks noChangeArrowheads="1"/>
          </p:cNvSpPr>
          <p:nvPr/>
        </p:nvSpPr>
        <p:spPr bwMode="auto">
          <a:xfrm>
            <a:off x="4598988" y="6057900"/>
            <a:ext cx="1154112" cy="101600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005" name="Oval 21"/>
          <p:cNvSpPr>
            <a:spLocks noChangeArrowheads="1"/>
          </p:cNvSpPr>
          <p:nvPr/>
        </p:nvSpPr>
        <p:spPr bwMode="auto">
          <a:xfrm>
            <a:off x="4648200" y="4173538"/>
            <a:ext cx="979488" cy="1460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0006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1371600"/>
            <a:ext cx="19812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524000"/>
            <a:ext cx="54864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20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630613"/>
            <a:ext cx="3886200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2037" name="Line 5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72040" name="Text Box 8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72041" name="Text Box 9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72042" name="Text Box 10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72043" name="Text Box 11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2044" name="Text Box 12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2045" name="Text Box 13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72046" name="Line 14"/>
          <p:cNvSpPr>
            <a:spLocks noChangeShapeType="1"/>
          </p:cNvSpPr>
          <p:nvPr/>
        </p:nvSpPr>
        <p:spPr bwMode="auto">
          <a:xfrm flipV="1">
            <a:off x="3038475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2047" name="Text Box 15"/>
          <p:cNvSpPr txBox="1">
            <a:spLocks noChangeArrowheads="1"/>
          </p:cNvSpPr>
          <p:nvPr/>
        </p:nvSpPr>
        <p:spPr bwMode="auto">
          <a:xfrm>
            <a:off x="8077200" y="56388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9:20pm</a:t>
            </a:r>
          </a:p>
        </p:txBody>
      </p:sp>
      <p:sp>
        <p:nvSpPr>
          <p:cNvPr id="172048" name="Text Box 16"/>
          <p:cNvSpPr txBox="1">
            <a:spLocks noChangeArrowheads="1"/>
          </p:cNvSpPr>
          <p:nvPr/>
        </p:nvSpPr>
        <p:spPr bwMode="auto">
          <a:xfrm>
            <a:off x="4191000" y="63246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9:21pm</a:t>
            </a:r>
          </a:p>
        </p:txBody>
      </p:sp>
      <p:sp>
        <p:nvSpPr>
          <p:cNvPr id="172049" name="Text Box 17"/>
          <p:cNvSpPr txBox="1">
            <a:spLocks noChangeArrowheads="1"/>
          </p:cNvSpPr>
          <p:nvPr/>
        </p:nvSpPr>
        <p:spPr bwMode="auto">
          <a:xfrm>
            <a:off x="2590800" y="44958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BWER</a:t>
            </a:r>
          </a:p>
        </p:txBody>
      </p:sp>
      <p:sp>
        <p:nvSpPr>
          <p:cNvPr id="172050" name="Text Box 18"/>
          <p:cNvSpPr txBox="1">
            <a:spLocks noChangeArrowheads="1"/>
          </p:cNvSpPr>
          <p:nvPr/>
        </p:nvSpPr>
        <p:spPr bwMode="auto">
          <a:xfrm>
            <a:off x="304800" y="6248400"/>
            <a:ext cx="1428750" cy="366713"/>
          </a:xfrm>
          <a:prstGeom prst="rect">
            <a:avLst/>
          </a:prstGeom>
          <a:solidFill>
            <a:schemeClr val="bg1">
              <a:alpha val="4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vortex hole?</a:t>
            </a:r>
          </a:p>
        </p:txBody>
      </p:sp>
      <p:sp>
        <p:nvSpPr>
          <p:cNvPr id="172051" name="Line 19"/>
          <p:cNvSpPr>
            <a:spLocks noChangeShapeType="1"/>
          </p:cNvSpPr>
          <p:nvPr/>
        </p:nvSpPr>
        <p:spPr bwMode="auto">
          <a:xfrm flipV="1">
            <a:off x="1249363" y="5576888"/>
            <a:ext cx="503237" cy="7286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2052" name="Line 20"/>
          <p:cNvSpPr>
            <a:spLocks noChangeShapeType="1"/>
          </p:cNvSpPr>
          <p:nvPr/>
        </p:nvSpPr>
        <p:spPr bwMode="auto">
          <a:xfrm flipH="1">
            <a:off x="2187575" y="4833938"/>
            <a:ext cx="776288" cy="682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304800" y="3733800"/>
            <a:ext cx="1409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chemeClr val="bg1"/>
                </a:solidFill>
              </a:rPr>
              <a:t>45 dBZ isosurface</a:t>
            </a:r>
          </a:p>
        </p:txBody>
      </p:sp>
      <p:pic>
        <p:nvPicPr>
          <p:cNvPr id="172054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1498600"/>
            <a:ext cx="306705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447800"/>
            <a:ext cx="7620000" cy="4864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084" name="Line 4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74088" name="Text Box 8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74089" name="Text Box 9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74090" name="Text Box 10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4091" name="Text Box 11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092" name="Text Box 12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74093" name="Line 13"/>
          <p:cNvSpPr>
            <a:spLocks noChangeShapeType="1"/>
          </p:cNvSpPr>
          <p:nvPr/>
        </p:nvSpPr>
        <p:spPr bwMode="auto">
          <a:xfrm flipV="1">
            <a:off x="3055938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094" name="Text Box 14"/>
          <p:cNvSpPr txBox="1">
            <a:spLocks noChangeArrowheads="1"/>
          </p:cNvSpPr>
          <p:nvPr/>
        </p:nvSpPr>
        <p:spPr bwMode="auto">
          <a:xfrm>
            <a:off x="7391400" y="63246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9:21pm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6131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76134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76135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76136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6138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6139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76140" name="Line 12"/>
          <p:cNvSpPr>
            <a:spLocks noChangeShapeType="1"/>
          </p:cNvSpPr>
          <p:nvPr/>
        </p:nvSpPr>
        <p:spPr bwMode="auto">
          <a:xfrm flipV="1">
            <a:off x="3063875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6141" name="Text Box 13"/>
          <p:cNvSpPr txBox="1">
            <a:spLocks noChangeArrowheads="1"/>
          </p:cNvSpPr>
          <p:nvPr/>
        </p:nvSpPr>
        <p:spPr bwMode="auto">
          <a:xfrm>
            <a:off x="7315200" y="63246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9:23pm</a:t>
            </a:r>
          </a:p>
        </p:txBody>
      </p:sp>
      <p:pic>
        <p:nvPicPr>
          <p:cNvPr id="17614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371600"/>
            <a:ext cx="7467600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8179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78185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78188" name="Line 12"/>
          <p:cNvSpPr>
            <a:spLocks noChangeShapeType="1"/>
          </p:cNvSpPr>
          <p:nvPr/>
        </p:nvSpPr>
        <p:spPr bwMode="auto">
          <a:xfrm flipV="1">
            <a:off x="3106738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7818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371600"/>
            <a:ext cx="2892425" cy="436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7819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1371600"/>
            <a:ext cx="2897188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78191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1371600"/>
            <a:ext cx="2209800" cy="205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78192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4038600"/>
            <a:ext cx="2209800" cy="205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78193" name="Text Box 17"/>
          <p:cNvSpPr txBox="1">
            <a:spLocks noChangeArrowheads="1"/>
          </p:cNvSpPr>
          <p:nvPr/>
        </p:nvSpPr>
        <p:spPr bwMode="auto">
          <a:xfrm>
            <a:off x="6781800" y="35814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9:26pm</a:t>
            </a:r>
          </a:p>
        </p:txBody>
      </p:sp>
      <p:sp>
        <p:nvSpPr>
          <p:cNvPr id="178194" name="AutoShape 18"/>
          <p:cNvSpPr>
            <a:spLocks/>
          </p:cNvSpPr>
          <p:nvPr/>
        </p:nvSpPr>
        <p:spPr bwMode="auto">
          <a:xfrm rot="-4136043">
            <a:off x="4177507" y="4044156"/>
            <a:ext cx="228600" cy="284163"/>
          </a:xfrm>
          <a:prstGeom prst="rightBrace">
            <a:avLst>
              <a:gd name="adj1" fmla="val 898"/>
              <a:gd name="adj2" fmla="val 49991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195" name="AutoShape 19"/>
          <p:cNvSpPr>
            <a:spLocks/>
          </p:cNvSpPr>
          <p:nvPr/>
        </p:nvSpPr>
        <p:spPr bwMode="auto">
          <a:xfrm rot="-4136043">
            <a:off x="1240632" y="4036218"/>
            <a:ext cx="228600" cy="284163"/>
          </a:xfrm>
          <a:prstGeom prst="rightBrace">
            <a:avLst>
              <a:gd name="adj1" fmla="val 898"/>
              <a:gd name="adj2" fmla="val 49991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8196" name="Picture 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52600" y="5181600"/>
            <a:ext cx="26479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810000"/>
            <a:ext cx="35052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0228" name="Line 4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0229" name="Text Box 5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0232" name="Text Box 8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80234" name="Text Box 10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0235" name="Text Box 11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0236" name="Text Box 12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80237" name="Line 13"/>
          <p:cNvSpPr>
            <a:spLocks noChangeShapeType="1"/>
          </p:cNvSpPr>
          <p:nvPr/>
        </p:nvSpPr>
        <p:spPr bwMode="auto">
          <a:xfrm flipV="1">
            <a:off x="3124200" y="990600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0238" name="Text Box 14"/>
          <p:cNvSpPr txBox="1">
            <a:spLocks noChangeArrowheads="1"/>
          </p:cNvSpPr>
          <p:nvPr/>
        </p:nvSpPr>
        <p:spPr bwMode="auto">
          <a:xfrm>
            <a:off x="6781800" y="1371600"/>
            <a:ext cx="111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~9:28pm</a:t>
            </a:r>
          </a:p>
        </p:txBody>
      </p:sp>
      <p:pic>
        <p:nvPicPr>
          <p:cNvPr id="1802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3810000"/>
            <a:ext cx="3532188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0240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371600"/>
            <a:ext cx="601980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2275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2276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2279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82280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82281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2282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2283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82284" name="Line 12"/>
          <p:cNvSpPr>
            <a:spLocks noChangeShapeType="1"/>
          </p:cNvSpPr>
          <p:nvPr/>
        </p:nvSpPr>
        <p:spPr bwMode="auto">
          <a:xfrm flipV="1">
            <a:off x="3140075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8228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449580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2286" name="Text Box 14"/>
          <p:cNvSpPr txBox="1">
            <a:spLocks noChangeArrowheads="1"/>
          </p:cNvSpPr>
          <p:nvPr/>
        </p:nvSpPr>
        <p:spPr bwMode="auto">
          <a:xfrm>
            <a:off x="685800" y="4953000"/>
            <a:ext cx="294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2</a:t>
            </a:r>
            <a:r>
              <a:rPr lang="en-US" sz="1400" i="1" baseline="30000"/>
              <a:t>nd</a:t>
            </a:r>
            <a:r>
              <a:rPr lang="en-US" sz="1400" i="1"/>
              <a:t> call made to Kiowa Co. @ 9:28 </a:t>
            </a:r>
          </a:p>
        </p:txBody>
      </p:sp>
      <p:pic>
        <p:nvPicPr>
          <p:cNvPr id="18228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600200"/>
            <a:ext cx="4114800" cy="3695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82288" name="AutoShape 16"/>
          <p:cNvSpPr>
            <a:spLocks noChangeAspect="1" noChangeArrowheads="1"/>
          </p:cNvSpPr>
          <p:nvPr/>
        </p:nvSpPr>
        <p:spPr bwMode="auto">
          <a:xfrm>
            <a:off x="5940425" y="3784600"/>
            <a:ext cx="882650" cy="8096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89" name="Line 17"/>
          <p:cNvSpPr>
            <a:spLocks noChangeShapeType="1"/>
          </p:cNvSpPr>
          <p:nvPr/>
        </p:nvSpPr>
        <p:spPr bwMode="auto">
          <a:xfrm flipH="1">
            <a:off x="5756275" y="3716338"/>
            <a:ext cx="193675" cy="795337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2290" name="Text Box 18"/>
          <p:cNvSpPr txBox="1">
            <a:spLocks noChangeArrowheads="1"/>
          </p:cNvSpPr>
          <p:nvPr/>
        </p:nvSpPr>
        <p:spPr bwMode="auto">
          <a:xfrm>
            <a:off x="5349875" y="4630738"/>
            <a:ext cx="685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2.4 nm</a:t>
            </a:r>
          </a:p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96 kts</a:t>
            </a:r>
          </a:p>
        </p:txBody>
      </p:sp>
      <p:sp>
        <p:nvSpPr>
          <p:cNvPr id="182291" name="Text Box 19"/>
          <p:cNvSpPr txBox="1">
            <a:spLocks noChangeArrowheads="1"/>
          </p:cNvSpPr>
          <p:nvPr/>
        </p:nvSpPr>
        <p:spPr bwMode="auto">
          <a:xfrm>
            <a:off x="7772400" y="53340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9:29pm </a:t>
            </a:r>
          </a:p>
        </p:txBody>
      </p:sp>
      <p:sp>
        <p:nvSpPr>
          <p:cNvPr id="182292" name="Rectangle 20"/>
          <p:cNvSpPr>
            <a:spLocks noChangeArrowheads="1"/>
          </p:cNvSpPr>
          <p:nvPr/>
        </p:nvSpPr>
        <p:spPr bwMode="auto">
          <a:xfrm>
            <a:off x="1754188" y="3067050"/>
            <a:ext cx="1728787" cy="136525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3" name="Rectangle 21"/>
          <p:cNvSpPr>
            <a:spLocks noChangeArrowheads="1"/>
          </p:cNvSpPr>
          <p:nvPr/>
        </p:nvSpPr>
        <p:spPr bwMode="auto">
          <a:xfrm>
            <a:off x="3570288" y="3541713"/>
            <a:ext cx="682625" cy="128587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4" name="Rectangle 22"/>
          <p:cNvSpPr>
            <a:spLocks noChangeArrowheads="1"/>
          </p:cNvSpPr>
          <p:nvPr/>
        </p:nvSpPr>
        <p:spPr bwMode="auto">
          <a:xfrm>
            <a:off x="265113" y="3667125"/>
            <a:ext cx="457200" cy="138113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5" name="Rectangle 23"/>
          <p:cNvSpPr>
            <a:spLocks noChangeArrowheads="1"/>
          </p:cNvSpPr>
          <p:nvPr/>
        </p:nvSpPr>
        <p:spPr bwMode="auto">
          <a:xfrm>
            <a:off x="565150" y="3889375"/>
            <a:ext cx="928688" cy="138113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6" name="Rectangle 24"/>
          <p:cNvSpPr>
            <a:spLocks noChangeArrowheads="1"/>
          </p:cNvSpPr>
          <p:nvPr/>
        </p:nvSpPr>
        <p:spPr bwMode="auto">
          <a:xfrm>
            <a:off x="2057400" y="4024313"/>
            <a:ext cx="1963738" cy="120650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7" name="Rectangle 25"/>
          <p:cNvSpPr>
            <a:spLocks noChangeArrowheads="1"/>
          </p:cNvSpPr>
          <p:nvPr/>
        </p:nvSpPr>
        <p:spPr bwMode="auto">
          <a:xfrm>
            <a:off x="4159250" y="4011613"/>
            <a:ext cx="387350" cy="13811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8" name="Rectangle 26"/>
          <p:cNvSpPr>
            <a:spLocks noChangeArrowheads="1"/>
          </p:cNvSpPr>
          <p:nvPr/>
        </p:nvSpPr>
        <p:spPr bwMode="auto">
          <a:xfrm>
            <a:off x="279400" y="4137025"/>
            <a:ext cx="1092200" cy="138113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9" name="Rectangle 27"/>
          <p:cNvSpPr>
            <a:spLocks noChangeArrowheads="1"/>
          </p:cNvSpPr>
          <p:nvPr/>
        </p:nvSpPr>
        <p:spPr bwMode="auto">
          <a:xfrm>
            <a:off x="919163" y="4359275"/>
            <a:ext cx="1162050" cy="138113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0" name="Rectangle 28"/>
          <p:cNvSpPr>
            <a:spLocks noChangeArrowheads="1"/>
          </p:cNvSpPr>
          <p:nvPr/>
        </p:nvSpPr>
        <p:spPr bwMode="auto">
          <a:xfrm>
            <a:off x="2333625" y="4354513"/>
            <a:ext cx="996950" cy="13811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1" name="Rectangle 29"/>
          <p:cNvSpPr>
            <a:spLocks noChangeArrowheads="1"/>
          </p:cNvSpPr>
          <p:nvPr/>
        </p:nvSpPr>
        <p:spPr bwMode="auto">
          <a:xfrm>
            <a:off x="257175" y="4497388"/>
            <a:ext cx="857250" cy="11271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2" name="Rectangle 30"/>
          <p:cNvSpPr>
            <a:spLocks noChangeArrowheads="1"/>
          </p:cNvSpPr>
          <p:nvPr/>
        </p:nvSpPr>
        <p:spPr bwMode="auto">
          <a:xfrm>
            <a:off x="260350" y="4614863"/>
            <a:ext cx="1187450" cy="11271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82303" name="Picture 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5334000"/>
            <a:ext cx="3276600" cy="1401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23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4330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4331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84332" name="Line 12"/>
          <p:cNvSpPr>
            <a:spLocks noChangeShapeType="1"/>
          </p:cNvSpPr>
          <p:nvPr/>
        </p:nvSpPr>
        <p:spPr bwMode="auto">
          <a:xfrm flipV="1">
            <a:off x="3206750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8433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981200"/>
            <a:ext cx="457200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34" name="Text Box 14"/>
          <p:cNvSpPr txBox="1">
            <a:spLocks noChangeArrowheads="1"/>
          </p:cNvSpPr>
          <p:nvPr/>
        </p:nvSpPr>
        <p:spPr bwMode="auto">
          <a:xfrm>
            <a:off x="4343400" y="60960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9:32pm </a:t>
            </a:r>
          </a:p>
        </p:txBody>
      </p:sp>
      <p:sp>
        <p:nvSpPr>
          <p:cNvPr id="184335" name="Text Box 15"/>
          <p:cNvSpPr txBox="1">
            <a:spLocks noChangeArrowheads="1"/>
          </p:cNvSpPr>
          <p:nvPr/>
        </p:nvSpPr>
        <p:spPr bwMode="auto">
          <a:xfrm>
            <a:off x="5715000" y="6172200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Giant vortex crossing US-183</a:t>
            </a:r>
          </a:p>
        </p:txBody>
      </p:sp>
      <p:pic>
        <p:nvPicPr>
          <p:cNvPr id="18433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371600"/>
            <a:ext cx="3886200" cy="2676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84337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114800"/>
            <a:ext cx="3886200" cy="259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6371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86373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6375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86377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6378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6379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86380" name="Line 12"/>
          <p:cNvSpPr>
            <a:spLocks noChangeShapeType="1"/>
          </p:cNvSpPr>
          <p:nvPr/>
        </p:nvSpPr>
        <p:spPr bwMode="auto">
          <a:xfrm flipV="1">
            <a:off x="3275013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8638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828800"/>
            <a:ext cx="4572000" cy="37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6382" name="Text Box 14"/>
          <p:cNvSpPr txBox="1">
            <a:spLocks noChangeArrowheads="1"/>
          </p:cNvSpPr>
          <p:nvPr/>
        </p:nvSpPr>
        <p:spPr bwMode="auto">
          <a:xfrm>
            <a:off x="609600" y="5638800"/>
            <a:ext cx="3640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3</a:t>
            </a:r>
            <a:r>
              <a:rPr lang="en-US" sz="1400" i="1" baseline="30000"/>
              <a:t>rd</a:t>
            </a:r>
            <a:r>
              <a:rPr lang="en-US" sz="1400" i="1"/>
              <a:t> and final call made to Kiowa Co. @ 9:37 </a:t>
            </a:r>
          </a:p>
        </p:txBody>
      </p:sp>
      <p:pic>
        <p:nvPicPr>
          <p:cNvPr id="18638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905000"/>
            <a:ext cx="4114800" cy="3787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86384" name="AutoShape 16"/>
          <p:cNvSpPr>
            <a:spLocks noChangeAspect="1" noChangeArrowheads="1"/>
          </p:cNvSpPr>
          <p:nvPr/>
        </p:nvSpPr>
        <p:spPr bwMode="auto">
          <a:xfrm>
            <a:off x="6184900" y="4054475"/>
            <a:ext cx="647700" cy="5937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5" name="Text Box 17"/>
          <p:cNvSpPr txBox="1">
            <a:spLocks noChangeArrowheads="1"/>
          </p:cNvSpPr>
          <p:nvPr/>
        </p:nvSpPr>
        <p:spPr bwMode="auto">
          <a:xfrm>
            <a:off x="3352800" y="18288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9:36pm </a:t>
            </a:r>
          </a:p>
        </p:txBody>
      </p:sp>
      <p:sp>
        <p:nvSpPr>
          <p:cNvPr id="186386" name="Text Box 18"/>
          <p:cNvSpPr txBox="1">
            <a:spLocks noChangeArrowheads="1"/>
          </p:cNvSpPr>
          <p:nvPr/>
        </p:nvSpPr>
        <p:spPr bwMode="auto">
          <a:xfrm>
            <a:off x="7162800" y="5791200"/>
            <a:ext cx="1695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/>
              <a:t>110 </a:t>
            </a:r>
            <a:r>
              <a:rPr lang="en-US"/>
              <a:t>kt inbound</a:t>
            </a:r>
          </a:p>
          <a:p>
            <a:r>
              <a:rPr lang="en-US" b="1" i="1"/>
              <a:t>74</a:t>
            </a:r>
            <a:r>
              <a:rPr lang="en-US"/>
              <a:t> kt outbound</a:t>
            </a:r>
          </a:p>
        </p:txBody>
      </p:sp>
      <p:sp>
        <p:nvSpPr>
          <p:cNvPr id="186387" name="Rectangle 19"/>
          <p:cNvSpPr>
            <a:spLocks noChangeArrowheads="1"/>
          </p:cNvSpPr>
          <p:nvPr/>
        </p:nvSpPr>
        <p:spPr bwMode="auto">
          <a:xfrm>
            <a:off x="1685925" y="3390900"/>
            <a:ext cx="2206625" cy="122238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8" name="Rectangle 20"/>
          <p:cNvSpPr>
            <a:spLocks noChangeArrowheads="1"/>
          </p:cNvSpPr>
          <p:nvPr/>
        </p:nvSpPr>
        <p:spPr bwMode="auto">
          <a:xfrm>
            <a:off x="863600" y="5024438"/>
            <a:ext cx="1154113" cy="13176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9" name="Rectangle 21"/>
          <p:cNvSpPr>
            <a:spLocks noChangeArrowheads="1"/>
          </p:cNvSpPr>
          <p:nvPr/>
        </p:nvSpPr>
        <p:spPr bwMode="auto">
          <a:xfrm>
            <a:off x="2262188" y="5037138"/>
            <a:ext cx="1023937" cy="114300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0" name="Rectangle 22"/>
          <p:cNvSpPr>
            <a:spLocks noChangeArrowheads="1"/>
          </p:cNvSpPr>
          <p:nvPr/>
        </p:nvSpPr>
        <p:spPr bwMode="auto">
          <a:xfrm>
            <a:off x="219075" y="5145088"/>
            <a:ext cx="806450" cy="123825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1" name="Rectangle 23"/>
          <p:cNvSpPr>
            <a:spLocks noChangeArrowheads="1"/>
          </p:cNvSpPr>
          <p:nvPr/>
        </p:nvSpPr>
        <p:spPr bwMode="auto">
          <a:xfrm>
            <a:off x="206375" y="5262563"/>
            <a:ext cx="1181100" cy="131762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2" name="Oval 24"/>
          <p:cNvSpPr>
            <a:spLocks noChangeArrowheads="1"/>
          </p:cNvSpPr>
          <p:nvPr/>
        </p:nvSpPr>
        <p:spPr bwMode="auto">
          <a:xfrm>
            <a:off x="258763" y="3956050"/>
            <a:ext cx="979487" cy="1460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3" name="Rectangle 25"/>
          <p:cNvSpPr>
            <a:spLocks noChangeArrowheads="1"/>
          </p:cNvSpPr>
          <p:nvPr/>
        </p:nvSpPr>
        <p:spPr bwMode="auto">
          <a:xfrm>
            <a:off x="214313" y="4689475"/>
            <a:ext cx="3705225" cy="252413"/>
          </a:xfrm>
          <a:prstGeom prst="rect">
            <a:avLst/>
          </a:prstGeom>
          <a:noFill/>
          <a:ln w="22225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8419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88422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8423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88424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88425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8426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8427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88428" name="Line 12"/>
          <p:cNvSpPr>
            <a:spLocks noChangeShapeType="1"/>
          </p:cNvSpPr>
          <p:nvPr/>
        </p:nvSpPr>
        <p:spPr bwMode="auto">
          <a:xfrm flipV="1">
            <a:off x="3317875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8842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295400"/>
            <a:ext cx="3886200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843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371600"/>
            <a:ext cx="4149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8431" name="Text Box 15"/>
          <p:cNvSpPr txBox="1">
            <a:spLocks noChangeArrowheads="1"/>
          </p:cNvSpPr>
          <p:nvPr/>
        </p:nvSpPr>
        <p:spPr bwMode="auto">
          <a:xfrm>
            <a:off x="4724400" y="1447800"/>
            <a:ext cx="2505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chemeClr val="bg1"/>
                </a:solidFill>
              </a:rPr>
              <a:t>55 kt inbound/outbound isosurface</a:t>
            </a:r>
          </a:p>
        </p:txBody>
      </p:sp>
      <p:sp>
        <p:nvSpPr>
          <p:cNvPr id="188432" name="Text Box 16"/>
          <p:cNvSpPr txBox="1">
            <a:spLocks noChangeArrowheads="1"/>
          </p:cNvSpPr>
          <p:nvPr/>
        </p:nvSpPr>
        <p:spPr bwMode="auto">
          <a:xfrm>
            <a:off x="228600" y="3962400"/>
            <a:ext cx="4027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Excellent media dissemination of urgent situation</a:t>
            </a:r>
          </a:p>
        </p:txBody>
      </p:sp>
      <p:sp>
        <p:nvSpPr>
          <p:cNvPr id="188433" name="Text Box 17"/>
          <p:cNvSpPr txBox="1">
            <a:spLocks noChangeArrowheads="1"/>
          </p:cNvSpPr>
          <p:nvPr/>
        </p:nvSpPr>
        <p:spPr bwMode="auto">
          <a:xfrm>
            <a:off x="3352800" y="16764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9:41pm </a:t>
            </a:r>
          </a:p>
        </p:txBody>
      </p:sp>
      <p:sp>
        <p:nvSpPr>
          <p:cNvPr id="188434" name="Rectangle 18"/>
          <p:cNvSpPr>
            <a:spLocks noChangeArrowheads="1"/>
          </p:cNvSpPr>
          <p:nvPr/>
        </p:nvSpPr>
        <p:spPr bwMode="auto">
          <a:xfrm>
            <a:off x="1528763" y="2903538"/>
            <a:ext cx="2032000" cy="122237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435" name="Rectangle 19"/>
          <p:cNvSpPr>
            <a:spLocks noChangeArrowheads="1"/>
          </p:cNvSpPr>
          <p:nvPr/>
        </p:nvSpPr>
        <p:spPr bwMode="auto">
          <a:xfrm>
            <a:off x="296863" y="3335338"/>
            <a:ext cx="847725" cy="104775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436" name="Rectangle 20"/>
          <p:cNvSpPr>
            <a:spLocks noChangeArrowheads="1"/>
          </p:cNvSpPr>
          <p:nvPr/>
        </p:nvSpPr>
        <p:spPr bwMode="auto">
          <a:xfrm>
            <a:off x="1633538" y="3348038"/>
            <a:ext cx="639762" cy="104775"/>
          </a:xfrm>
          <a:prstGeom prst="rect">
            <a:avLst/>
          </a:prstGeom>
          <a:solidFill>
            <a:srgbClr val="FF000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437" name="Rectangle 21"/>
          <p:cNvSpPr>
            <a:spLocks noChangeArrowheads="1"/>
          </p:cNvSpPr>
          <p:nvPr/>
        </p:nvSpPr>
        <p:spPr bwMode="auto">
          <a:xfrm>
            <a:off x="1468438" y="3540125"/>
            <a:ext cx="1981200" cy="147638"/>
          </a:xfrm>
          <a:prstGeom prst="rect">
            <a:avLst/>
          </a:prstGeom>
          <a:noFill/>
          <a:ln w="22225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438" name="Oval 22"/>
          <p:cNvSpPr>
            <a:spLocks noChangeArrowheads="1"/>
          </p:cNvSpPr>
          <p:nvPr/>
        </p:nvSpPr>
        <p:spPr bwMode="auto">
          <a:xfrm>
            <a:off x="155575" y="2535238"/>
            <a:ext cx="2327275" cy="2159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88439" name="Picture 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230688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0467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90470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0471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90472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90473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0475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90476" name="Line 12"/>
          <p:cNvSpPr>
            <a:spLocks noChangeShapeType="1"/>
          </p:cNvSpPr>
          <p:nvPr/>
        </p:nvSpPr>
        <p:spPr bwMode="auto">
          <a:xfrm flipV="1">
            <a:off x="3394075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0477" name="Text Box 13"/>
          <p:cNvSpPr txBox="1">
            <a:spLocks noChangeArrowheads="1"/>
          </p:cNvSpPr>
          <p:nvPr/>
        </p:nvSpPr>
        <p:spPr bwMode="auto">
          <a:xfrm>
            <a:off x="3429000" y="1455738"/>
            <a:ext cx="1689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Megan’s Story</a:t>
            </a:r>
          </a:p>
        </p:txBody>
      </p:sp>
      <p:sp>
        <p:nvSpPr>
          <p:cNvPr id="190478" name="Text Box 14"/>
          <p:cNvSpPr txBox="1">
            <a:spLocks noChangeArrowheads="1"/>
          </p:cNvSpPr>
          <p:nvPr/>
        </p:nvSpPr>
        <p:spPr bwMode="auto">
          <a:xfrm>
            <a:off x="1143000" y="1916113"/>
            <a:ext cx="78057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“I was watching the weather and Dave Freeman said it was going to hit</a:t>
            </a:r>
          </a:p>
          <a:p>
            <a:r>
              <a:rPr lang="en-US">
                <a:latin typeface="Book Antiqua" pitchFamily="18" charset="0"/>
              </a:rPr>
              <a:t>Greensburg at 9:52pm – well we have 5 minutes if he is right.  Then the hail</a:t>
            </a:r>
          </a:p>
          <a:p>
            <a:r>
              <a:rPr lang="en-US">
                <a:latin typeface="Book Antiqua" pitchFamily="18" charset="0"/>
              </a:rPr>
              <a:t>Got real big… they were probably golfball or a little larger”</a:t>
            </a:r>
            <a:endParaRPr lang="en-US" i="1">
              <a:latin typeface="Book Antiqua" pitchFamily="18" charset="0"/>
            </a:endParaRPr>
          </a:p>
        </p:txBody>
      </p:sp>
      <p:pic>
        <p:nvPicPr>
          <p:cNvPr id="19047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895600"/>
            <a:ext cx="5867400" cy="380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0480" name="Text Box 16"/>
          <p:cNvSpPr txBox="1">
            <a:spLocks noChangeArrowheads="1"/>
          </p:cNvSpPr>
          <p:nvPr/>
        </p:nvSpPr>
        <p:spPr bwMode="auto">
          <a:xfrm>
            <a:off x="4191000" y="4572000"/>
            <a:ext cx="688975" cy="376238"/>
          </a:xfrm>
          <a:prstGeom prst="rect">
            <a:avLst/>
          </a:prstGeom>
          <a:solidFill>
            <a:schemeClr val="bg1">
              <a:alpha val="64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GHS</a:t>
            </a:r>
          </a:p>
        </p:txBody>
      </p:sp>
      <p:sp>
        <p:nvSpPr>
          <p:cNvPr id="190481" name="Line 17"/>
          <p:cNvSpPr>
            <a:spLocks noChangeShapeType="1"/>
          </p:cNvSpPr>
          <p:nvPr/>
        </p:nvSpPr>
        <p:spPr bwMode="auto">
          <a:xfrm flipH="1">
            <a:off x="3886200" y="4953000"/>
            <a:ext cx="2286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0482" name="Text Box 18"/>
          <p:cNvSpPr txBox="1">
            <a:spLocks noChangeArrowheads="1"/>
          </p:cNvSpPr>
          <p:nvPr/>
        </p:nvSpPr>
        <p:spPr bwMode="auto">
          <a:xfrm>
            <a:off x="152400" y="19050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9:47pm</a:t>
            </a:r>
          </a:p>
        </p:txBody>
      </p:sp>
      <p:pic>
        <p:nvPicPr>
          <p:cNvPr id="190483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3352800"/>
            <a:ext cx="3200400" cy="311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0484" name="Text Box 20"/>
          <p:cNvSpPr txBox="1">
            <a:spLocks noChangeArrowheads="1"/>
          </p:cNvSpPr>
          <p:nvPr/>
        </p:nvSpPr>
        <p:spPr bwMode="auto">
          <a:xfrm>
            <a:off x="6629400" y="3429000"/>
            <a:ext cx="1984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chemeClr val="bg1"/>
                </a:solidFill>
              </a:rPr>
              <a:t>1.3°, vortex hole resolved?</a:t>
            </a:r>
          </a:p>
        </p:txBody>
      </p:sp>
      <p:sp>
        <p:nvSpPr>
          <p:cNvPr id="190485" name="Text Box 21"/>
          <p:cNvSpPr txBox="1">
            <a:spLocks noChangeArrowheads="1"/>
          </p:cNvSpPr>
          <p:nvPr/>
        </p:nvSpPr>
        <p:spPr bwMode="auto">
          <a:xfrm>
            <a:off x="7620000" y="3657600"/>
            <a:ext cx="9350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i="1">
                <a:solidFill>
                  <a:schemeClr val="bg1"/>
                </a:solidFill>
              </a:rPr>
              <a:t>9:47:31pm</a:t>
            </a:r>
          </a:p>
        </p:txBody>
      </p:sp>
      <p:pic>
        <p:nvPicPr>
          <p:cNvPr id="190486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971800"/>
            <a:ext cx="2200275" cy="14763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2515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92517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92518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2519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92521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2522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2523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92524" name="Line 12"/>
          <p:cNvSpPr>
            <a:spLocks noChangeShapeType="1"/>
          </p:cNvSpPr>
          <p:nvPr/>
        </p:nvSpPr>
        <p:spPr bwMode="auto">
          <a:xfrm flipV="1">
            <a:off x="3436938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2525" name="Text Box 13"/>
          <p:cNvSpPr txBox="1">
            <a:spLocks noChangeArrowheads="1"/>
          </p:cNvSpPr>
          <p:nvPr/>
        </p:nvSpPr>
        <p:spPr bwMode="auto">
          <a:xfrm>
            <a:off x="3429000" y="1455738"/>
            <a:ext cx="1689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Megan’s Story</a:t>
            </a:r>
          </a:p>
        </p:txBody>
      </p:sp>
      <p:sp>
        <p:nvSpPr>
          <p:cNvPr id="192526" name="Text Box 14"/>
          <p:cNvSpPr txBox="1">
            <a:spLocks noChangeArrowheads="1"/>
          </p:cNvSpPr>
          <p:nvPr/>
        </p:nvSpPr>
        <p:spPr bwMode="auto">
          <a:xfrm>
            <a:off x="1143000" y="1916113"/>
            <a:ext cx="71675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“Sirens still sounding, I looked at my phone and it said 9:49pm, so </a:t>
            </a:r>
          </a:p>
          <a:p>
            <a:r>
              <a:rPr lang="en-US">
                <a:latin typeface="Book Antiqua" pitchFamily="18" charset="0"/>
              </a:rPr>
              <a:t>I got down by the couch and grabbed a blanket.  The wind picked up</a:t>
            </a:r>
          </a:p>
          <a:p>
            <a:r>
              <a:rPr lang="en-US">
                <a:latin typeface="Book Antiqua" pitchFamily="18" charset="0"/>
              </a:rPr>
              <a:t>Furiously.  The power goes out.”</a:t>
            </a:r>
            <a:endParaRPr lang="en-US" i="1">
              <a:latin typeface="Book Antiqua" pitchFamily="18" charset="0"/>
            </a:endParaRPr>
          </a:p>
        </p:txBody>
      </p:sp>
      <p:sp>
        <p:nvSpPr>
          <p:cNvPr id="192527" name="Text Box 15"/>
          <p:cNvSpPr txBox="1">
            <a:spLocks noChangeArrowheads="1"/>
          </p:cNvSpPr>
          <p:nvPr/>
        </p:nvSpPr>
        <p:spPr bwMode="auto">
          <a:xfrm>
            <a:off x="152400" y="19050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9:49pm</a:t>
            </a:r>
          </a:p>
        </p:txBody>
      </p:sp>
      <p:pic>
        <p:nvPicPr>
          <p:cNvPr id="19252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971800"/>
            <a:ext cx="4876800" cy="364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563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94566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94569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4570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4571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94572" name="Line 12"/>
          <p:cNvSpPr>
            <a:spLocks noChangeShapeType="1"/>
          </p:cNvSpPr>
          <p:nvPr/>
        </p:nvSpPr>
        <p:spPr bwMode="auto">
          <a:xfrm flipV="1">
            <a:off x="3436938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573" name="Text Box 13"/>
          <p:cNvSpPr txBox="1">
            <a:spLocks noChangeArrowheads="1"/>
          </p:cNvSpPr>
          <p:nvPr/>
        </p:nvSpPr>
        <p:spPr bwMode="auto">
          <a:xfrm>
            <a:off x="3429000" y="1455738"/>
            <a:ext cx="1689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Megan’s Story</a:t>
            </a:r>
          </a:p>
        </p:txBody>
      </p:sp>
      <p:sp>
        <p:nvSpPr>
          <p:cNvPr id="194574" name="Text Box 14"/>
          <p:cNvSpPr txBox="1">
            <a:spLocks noChangeArrowheads="1"/>
          </p:cNvSpPr>
          <p:nvPr/>
        </p:nvSpPr>
        <p:spPr bwMode="auto">
          <a:xfrm>
            <a:off x="1752600" y="1828800"/>
            <a:ext cx="7250113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“I sat down facing the couch getting ready to crouch down, </a:t>
            </a:r>
          </a:p>
          <a:p>
            <a:r>
              <a:rPr lang="en-US">
                <a:latin typeface="Book Antiqua" pitchFamily="18" charset="0"/>
              </a:rPr>
              <a:t>When all of a sudden, my ears started to pop really bad.  I mean</a:t>
            </a:r>
          </a:p>
          <a:p>
            <a:r>
              <a:rPr lang="en-US">
                <a:latin typeface="Book Antiqua" pitchFamily="18" charset="0"/>
              </a:rPr>
              <a:t>This was worse than going in a plane or diving deep under water.</a:t>
            </a:r>
          </a:p>
          <a:p>
            <a:r>
              <a:rPr lang="en-US">
                <a:latin typeface="Book Antiqua" pitchFamily="18" charset="0"/>
              </a:rPr>
              <a:t>This just hurt.  It was probably one of the worst feelings I have ever </a:t>
            </a:r>
            <a:br>
              <a:rPr lang="en-US">
                <a:latin typeface="Book Antiqua" pitchFamily="18" charset="0"/>
              </a:rPr>
            </a:br>
            <a:r>
              <a:rPr lang="en-US">
                <a:latin typeface="Book Antiqua" pitchFamily="18" charset="0"/>
              </a:rPr>
              <a:t>felt.  Then my parents and the neighbor’s family said the same thing.”</a:t>
            </a:r>
            <a:endParaRPr lang="en-US" i="1">
              <a:latin typeface="Book Antiqua" pitchFamily="18" charset="0"/>
            </a:endParaRPr>
          </a:p>
        </p:txBody>
      </p:sp>
      <p:sp>
        <p:nvSpPr>
          <p:cNvPr id="194575" name="Text Box 15"/>
          <p:cNvSpPr txBox="1">
            <a:spLocks noChangeArrowheads="1"/>
          </p:cNvSpPr>
          <p:nvPr/>
        </p:nvSpPr>
        <p:spPr bwMode="auto">
          <a:xfrm>
            <a:off x="152400" y="1981200"/>
            <a:ext cx="1511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~9:49:50 pm</a:t>
            </a:r>
          </a:p>
        </p:txBody>
      </p:sp>
      <p:pic>
        <p:nvPicPr>
          <p:cNvPr id="19457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05200"/>
            <a:ext cx="3276600" cy="315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4577" name="AutoShape 17"/>
          <p:cNvSpPr>
            <a:spLocks noChangeAspect="1" noChangeArrowheads="1"/>
          </p:cNvSpPr>
          <p:nvPr/>
        </p:nvSpPr>
        <p:spPr bwMode="auto">
          <a:xfrm>
            <a:off x="1490663" y="4613275"/>
            <a:ext cx="1219200" cy="11176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94578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3505200"/>
            <a:ext cx="5105400" cy="2181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6611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96613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6615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96616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96617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6618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6619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96620" name="Line 12"/>
          <p:cNvSpPr>
            <a:spLocks noChangeShapeType="1"/>
          </p:cNvSpPr>
          <p:nvPr/>
        </p:nvSpPr>
        <p:spPr bwMode="auto">
          <a:xfrm flipV="1">
            <a:off x="3470275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6621" name="Text Box 13"/>
          <p:cNvSpPr txBox="1">
            <a:spLocks noChangeArrowheads="1"/>
          </p:cNvSpPr>
          <p:nvPr/>
        </p:nvSpPr>
        <p:spPr bwMode="auto">
          <a:xfrm>
            <a:off x="3429000" y="1455738"/>
            <a:ext cx="1689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Megan’s Story</a:t>
            </a:r>
          </a:p>
        </p:txBody>
      </p:sp>
      <p:sp>
        <p:nvSpPr>
          <p:cNvPr id="196622" name="Text Box 14"/>
          <p:cNvSpPr txBox="1">
            <a:spLocks noChangeArrowheads="1"/>
          </p:cNvSpPr>
          <p:nvPr/>
        </p:nvSpPr>
        <p:spPr bwMode="auto">
          <a:xfrm>
            <a:off x="1828800" y="1992313"/>
            <a:ext cx="64500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“The wind and sirens were still going… then it seemed like</a:t>
            </a:r>
          </a:p>
          <a:p>
            <a:r>
              <a:rPr lang="en-US">
                <a:latin typeface="Book Antiqua" pitchFamily="18" charset="0"/>
              </a:rPr>
              <a:t>It got deathly silent.  I bet if someone dropped a pen on the</a:t>
            </a:r>
          </a:p>
          <a:p>
            <a:r>
              <a:rPr lang="en-US">
                <a:latin typeface="Book Antiqua" pitchFamily="18" charset="0"/>
              </a:rPr>
              <a:t>Ground you would be able to hear it a mile away.  I mean this</a:t>
            </a:r>
          </a:p>
          <a:p>
            <a:r>
              <a:rPr lang="en-US">
                <a:latin typeface="Book Antiqua" pitchFamily="18" charset="0"/>
              </a:rPr>
              <a:t>Was freaky.”</a:t>
            </a:r>
            <a:endParaRPr lang="en-US" i="1">
              <a:latin typeface="Book Antiqua" pitchFamily="18" charset="0"/>
            </a:endParaRPr>
          </a:p>
        </p:txBody>
      </p:sp>
      <p:sp>
        <p:nvSpPr>
          <p:cNvPr id="196623" name="Text Box 15"/>
          <p:cNvSpPr txBox="1">
            <a:spLocks noChangeArrowheads="1"/>
          </p:cNvSpPr>
          <p:nvPr/>
        </p:nvSpPr>
        <p:spPr bwMode="auto">
          <a:xfrm>
            <a:off x="152400" y="1981200"/>
            <a:ext cx="110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~9:50:45</a:t>
            </a:r>
          </a:p>
        </p:txBody>
      </p:sp>
      <p:sp>
        <p:nvSpPr>
          <p:cNvPr id="196624" name="Text Box 16"/>
          <p:cNvSpPr txBox="1">
            <a:spLocks noChangeArrowheads="1"/>
          </p:cNvSpPr>
          <p:nvPr/>
        </p:nvSpPr>
        <p:spPr bwMode="auto">
          <a:xfrm>
            <a:off x="1828800" y="3363913"/>
            <a:ext cx="68484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“…I tried to reach and get my lock box, but as I stuck my hand</a:t>
            </a:r>
          </a:p>
          <a:p>
            <a:r>
              <a:rPr lang="en-US">
                <a:latin typeface="Book Antiqua" pitchFamily="18" charset="0"/>
              </a:rPr>
              <a:t>Out, the windows exploded!  They shattered into a million pieces.</a:t>
            </a:r>
          </a:p>
          <a:p>
            <a:r>
              <a:rPr lang="en-US">
                <a:latin typeface="Book Antiqua" pitchFamily="18" charset="0"/>
              </a:rPr>
              <a:t>I didn’t see it, but hearing it was enough.”</a:t>
            </a:r>
            <a:endParaRPr lang="en-US" i="1">
              <a:latin typeface="Book Antiqua" pitchFamily="18" charset="0"/>
            </a:endParaRPr>
          </a:p>
        </p:txBody>
      </p:sp>
      <p:sp>
        <p:nvSpPr>
          <p:cNvPr id="196625" name="Text Box 17"/>
          <p:cNvSpPr txBox="1">
            <a:spLocks noChangeArrowheads="1"/>
          </p:cNvSpPr>
          <p:nvPr/>
        </p:nvSpPr>
        <p:spPr bwMode="auto">
          <a:xfrm>
            <a:off x="152400" y="3352800"/>
            <a:ext cx="110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~9:51:00</a:t>
            </a:r>
          </a:p>
        </p:txBody>
      </p:sp>
      <p:sp>
        <p:nvSpPr>
          <p:cNvPr id="196626" name="Text Box 18"/>
          <p:cNvSpPr txBox="1">
            <a:spLocks noChangeArrowheads="1"/>
          </p:cNvSpPr>
          <p:nvPr/>
        </p:nvSpPr>
        <p:spPr bwMode="auto">
          <a:xfrm>
            <a:off x="228600" y="3657600"/>
            <a:ext cx="1119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15-20s later</a:t>
            </a:r>
          </a:p>
        </p:txBody>
      </p:sp>
      <p:sp>
        <p:nvSpPr>
          <p:cNvPr id="196627" name="Text Box 19"/>
          <p:cNvSpPr txBox="1">
            <a:spLocks noChangeArrowheads="1"/>
          </p:cNvSpPr>
          <p:nvPr/>
        </p:nvSpPr>
        <p:spPr bwMode="auto">
          <a:xfrm>
            <a:off x="1828800" y="4583113"/>
            <a:ext cx="70627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“…I heard the walls tearing off and ripping into pieces.  Something</a:t>
            </a:r>
          </a:p>
          <a:p>
            <a:r>
              <a:rPr lang="en-US">
                <a:latin typeface="Book Antiqua" pitchFamily="18" charset="0"/>
              </a:rPr>
              <a:t>Fell on my left shoulder and I had my head covered with my hands.</a:t>
            </a:r>
          </a:p>
          <a:p>
            <a:r>
              <a:rPr lang="en-US">
                <a:latin typeface="Book Antiqua" pitchFamily="18" charset="0"/>
              </a:rPr>
              <a:t>The sound was like a jet engine going right over us, </a:t>
            </a:r>
          </a:p>
          <a:p>
            <a:r>
              <a:rPr lang="en-US">
                <a:latin typeface="Book Antiqua" pitchFamily="18" charset="0"/>
              </a:rPr>
              <a:t>About to take off.”</a:t>
            </a:r>
            <a:endParaRPr lang="en-US" i="1">
              <a:latin typeface="Book Antiqua" pitchFamily="18" charset="0"/>
            </a:endParaRPr>
          </a:p>
        </p:txBody>
      </p:sp>
      <p:sp>
        <p:nvSpPr>
          <p:cNvPr id="196628" name="Text Box 20"/>
          <p:cNvSpPr txBox="1">
            <a:spLocks noChangeArrowheads="1"/>
          </p:cNvSpPr>
          <p:nvPr/>
        </p:nvSpPr>
        <p:spPr bwMode="auto">
          <a:xfrm>
            <a:off x="152400" y="4572000"/>
            <a:ext cx="110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~9:51:15</a:t>
            </a:r>
          </a:p>
        </p:txBody>
      </p:sp>
      <p:sp>
        <p:nvSpPr>
          <p:cNvPr id="196629" name="Text Box 21"/>
          <p:cNvSpPr txBox="1">
            <a:spLocks noChangeArrowheads="1"/>
          </p:cNvSpPr>
          <p:nvPr/>
        </p:nvSpPr>
        <p:spPr bwMode="auto">
          <a:xfrm>
            <a:off x="228600" y="4876800"/>
            <a:ext cx="1563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just seconds later</a:t>
            </a:r>
          </a:p>
        </p:txBody>
      </p:sp>
      <p:sp>
        <p:nvSpPr>
          <p:cNvPr id="196630" name="Text Box 22"/>
          <p:cNvSpPr txBox="1">
            <a:spLocks noChangeArrowheads="1"/>
          </p:cNvSpPr>
          <p:nvPr/>
        </p:nvSpPr>
        <p:spPr bwMode="auto">
          <a:xfrm>
            <a:off x="125413" y="6008688"/>
            <a:ext cx="97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9:53:00</a:t>
            </a:r>
          </a:p>
        </p:txBody>
      </p:sp>
      <p:sp>
        <p:nvSpPr>
          <p:cNvPr id="196631" name="Text Box 23"/>
          <p:cNvSpPr txBox="1">
            <a:spLocks noChangeArrowheads="1"/>
          </p:cNvSpPr>
          <p:nvPr/>
        </p:nvSpPr>
        <p:spPr bwMode="auto">
          <a:xfrm>
            <a:off x="1066800" y="6019800"/>
            <a:ext cx="371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Still going, horrible roar, screaming</a:t>
            </a:r>
          </a:p>
        </p:txBody>
      </p:sp>
      <p:sp>
        <p:nvSpPr>
          <p:cNvPr id="196632" name="Text Box 24"/>
          <p:cNvSpPr txBox="1">
            <a:spLocks noChangeArrowheads="1"/>
          </p:cNvSpPr>
          <p:nvPr/>
        </p:nvSpPr>
        <p:spPr bwMode="auto">
          <a:xfrm>
            <a:off x="4953000" y="556260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9:54:00</a:t>
            </a:r>
          </a:p>
        </p:txBody>
      </p:sp>
      <p:sp>
        <p:nvSpPr>
          <p:cNvPr id="196633" name="Text Box 25"/>
          <p:cNvSpPr txBox="1">
            <a:spLocks noChangeArrowheads="1"/>
          </p:cNvSpPr>
          <p:nvPr/>
        </p:nvSpPr>
        <p:spPr bwMode="auto">
          <a:xfrm>
            <a:off x="4953000" y="617220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9:55:00</a:t>
            </a:r>
          </a:p>
        </p:txBody>
      </p:sp>
      <p:sp>
        <p:nvSpPr>
          <p:cNvPr id="196634" name="Rectangle 26"/>
          <p:cNvSpPr>
            <a:spLocks noChangeArrowheads="1"/>
          </p:cNvSpPr>
          <p:nvPr/>
        </p:nvSpPr>
        <p:spPr bwMode="auto">
          <a:xfrm>
            <a:off x="5943600" y="5562600"/>
            <a:ext cx="253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Wind still overpowering</a:t>
            </a:r>
          </a:p>
        </p:txBody>
      </p:sp>
      <p:sp>
        <p:nvSpPr>
          <p:cNvPr id="196635" name="Rectangle 27"/>
          <p:cNvSpPr>
            <a:spLocks noChangeArrowheads="1"/>
          </p:cNvSpPr>
          <p:nvPr/>
        </p:nvSpPr>
        <p:spPr bwMode="auto">
          <a:xfrm>
            <a:off x="5943600" y="6248400"/>
            <a:ext cx="24320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/>
              <a:t>Comes to an end, 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24" grpId="0"/>
      <p:bldP spid="196625" grpId="0"/>
      <p:bldP spid="196626" grpId="0"/>
      <p:bldP spid="196627" grpId="0"/>
      <p:bldP spid="196628" grpId="0"/>
      <p:bldP spid="196629" grpId="0"/>
      <p:bldP spid="196630" grpId="0"/>
      <p:bldP spid="196631" grpId="0"/>
      <p:bldP spid="196632" grpId="0"/>
      <p:bldP spid="196633" grpId="0"/>
      <p:bldP spid="196634" grpId="0"/>
      <p:bldP spid="19663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8659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198661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198662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8663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198664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198665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8666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8667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198668" name="Line 12"/>
          <p:cNvSpPr>
            <a:spLocks noChangeShapeType="1"/>
          </p:cNvSpPr>
          <p:nvPr/>
        </p:nvSpPr>
        <p:spPr bwMode="auto">
          <a:xfrm flipV="1">
            <a:off x="3536950" y="995363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9866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828800"/>
            <a:ext cx="3276600" cy="315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8670" name="AutoShape 14"/>
          <p:cNvSpPr>
            <a:spLocks noChangeAspect="1" noChangeArrowheads="1"/>
          </p:cNvSpPr>
          <p:nvPr/>
        </p:nvSpPr>
        <p:spPr bwMode="auto">
          <a:xfrm>
            <a:off x="1719263" y="2936875"/>
            <a:ext cx="1219200" cy="11176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98671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1828800"/>
            <a:ext cx="3276600" cy="314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8672" name="AutoShape 16"/>
          <p:cNvSpPr>
            <a:spLocks noChangeAspect="1" noChangeArrowheads="1"/>
          </p:cNvSpPr>
          <p:nvPr/>
        </p:nvSpPr>
        <p:spPr bwMode="auto">
          <a:xfrm>
            <a:off x="5486400" y="2344738"/>
            <a:ext cx="1287463" cy="1179512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73" name="AutoShape 17"/>
          <p:cNvSpPr>
            <a:spLocks noChangeArrowheads="1"/>
          </p:cNvSpPr>
          <p:nvPr/>
        </p:nvSpPr>
        <p:spPr bwMode="auto">
          <a:xfrm>
            <a:off x="2286000" y="3429000"/>
            <a:ext cx="76200" cy="76200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74" name="AutoShape 18"/>
          <p:cNvSpPr>
            <a:spLocks noChangeArrowheads="1"/>
          </p:cNvSpPr>
          <p:nvPr/>
        </p:nvSpPr>
        <p:spPr bwMode="auto">
          <a:xfrm>
            <a:off x="6096000" y="2895600"/>
            <a:ext cx="76200" cy="76200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75" name="AutoShape 19"/>
          <p:cNvSpPr>
            <a:spLocks noChangeArrowheads="1"/>
          </p:cNvSpPr>
          <p:nvPr/>
        </p:nvSpPr>
        <p:spPr bwMode="auto">
          <a:xfrm>
            <a:off x="6535738" y="3962400"/>
            <a:ext cx="76200" cy="76200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76" name="Line 20"/>
          <p:cNvSpPr>
            <a:spLocks noChangeShapeType="1"/>
          </p:cNvSpPr>
          <p:nvPr/>
        </p:nvSpPr>
        <p:spPr bwMode="auto">
          <a:xfrm>
            <a:off x="6138863" y="2928938"/>
            <a:ext cx="431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8677" name="Text Box 21"/>
          <p:cNvSpPr txBox="1">
            <a:spLocks noChangeArrowheads="1"/>
          </p:cNvSpPr>
          <p:nvPr/>
        </p:nvSpPr>
        <p:spPr bwMode="auto">
          <a:xfrm>
            <a:off x="1600200" y="5105400"/>
            <a:ext cx="1377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9:50:21 pm</a:t>
            </a:r>
          </a:p>
        </p:txBody>
      </p:sp>
      <p:sp>
        <p:nvSpPr>
          <p:cNvPr id="198678" name="Text Box 22"/>
          <p:cNvSpPr txBox="1">
            <a:spLocks noChangeArrowheads="1"/>
          </p:cNvSpPr>
          <p:nvPr/>
        </p:nvSpPr>
        <p:spPr bwMode="auto">
          <a:xfrm>
            <a:off x="5943600" y="5105400"/>
            <a:ext cx="1377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9:54:13 pm</a:t>
            </a:r>
          </a:p>
        </p:txBody>
      </p:sp>
      <p:sp>
        <p:nvSpPr>
          <p:cNvPr id="198679" name="Text Box 23"/>
          <p:cNvSpPr txBox="1">
            <a:spLocks noChangeArrowheads="1"/>
          </p:cNvSpPr>
          <p:nvPr/>
        </p:nvSpPr>
        <p:spPr bwMode="auto">
          <a:xfrm>
            <a:off x="1050925" y="5522913"/>
            <a:ext cx="23939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Max inbound: 102 kts</a:t>
            </a:r>
          </a:p>
          <a:p>
            <a:r>
              <a:rPr lang="en-US"/>
              <a:t>Max outboud:   77 kts</a:t>
            </a:r>
          </a:p>
          <a:p>
            <a:r>
              <a:rPr lang="en-US"/>
              <a:t>Rot Velocity:   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  90</a:t>
            </a:r>
            <a:r>
              <a:rPr lang="en-US"/>
              <a:t> kts</a:t>
            </a:r>
          </a:p>
        </p:txBody>
      </p:sp>
      <p:sp>
        <p:nvSpPr>
          <p:cNvPr id="198680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23939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Max inbound: 126 kts</a:t>
            </a:r>
          </a:p>
          <a:p>
            <a:r>
              <a:rPr lang="en-US"/>
              <a:t>Max outboud: 104 kts</a:t>
            </a:r>
          </a:p>
          <a:p>
            <a:r>
              <a:rPr lang="en-US"/>
              <a:t>Rot Velocity:   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115</a:t>
            </a:r>
            <a:r>
              <a:rPr lang="en-US"/>
              <a:t> kts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0707" name="Line 3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200709" name="Text Box 5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200710" name="Text Box 6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00711" name="Text Box 7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200712" name="Text Box 8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00714" name="Text Box 10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0715" name="Text Box 11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200716" name="Line 12"/>
          <p:cNvSpPr>
            <a:spLocks noChangeShapeType="1"/>
          </p:cNvSpPr>
          <p:nvPr/>
        </p:nvSpPr>
        <p:spPr bwMode="auto">
          <a:xfrm flipV="1">
            <a:off x="3917950" y="9874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00717" name="Picture 13" descr="vel_05_03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295400"/>
            <a:ext cx="6019800" cy="492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0718" name="Picture 14" descr="refl_05_03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505200"/>
            <a:ext cx="3771900" cy="308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0719" name="AutoShape 15"/>
          <p:cNvSpPr>
            <a:spLocks noChangeArrowheads="1"/>
          </p:cNvSpPr>
          <p:nvPr/>
        </p:nvSpPr>
        <p:spPr bwMode="auto">
          <a:xfrm rot="9560782" flipH="1">
            <a:off x="2671763" y="2843213"/>
            <a:ext cx="428625" cy="414337"/>
          </a:xfrm>
          <a:custGeom>
            <a:avLst/>
            <a:gdLst>
              <a:gd name="G0" fmla="+- 10137267 0 0"/>
              <a:gd name="G1" fmla="+- 11524717 0 0"/>
              <a:gd name="G2" fmla="+- 10137267 0 11524717"/>
              <a:gd name="G3" fmla="+- 10800 0 0"/>
              <a:gd name="G4" fmla="+- 0 0 1013726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668 0 0"/>
              <a:gd name="G9" fmla="+- 0 0 11524717"/>
              <a:gd name="G10" fmla="+- 8668 0 2700"/>
              <a:gd name="G11" fmla="cos G10 10137267"/>
              <a:gd name="G12" fmla="sin G10 10137267"/>
              <a:gd name="G13" fmla="cos 13500 10137267"/>
              <a:gd name="G14" fmla="sin 13500 10137267"/>
              <a:gd name="G15" fmla="+- G11 10800 0"/>
              <a:gd name="G16" fmla="+- G12 10800 0"/>
              <a:gd name="G17" fmla="+- G13 10800 0"/>
              <a:gd name="G18" fmla="+- G14 10800 0"/>
              <a:gd name="G19" fmla="*/ 8668 1 2"/>
              <a:gd name="G20" fmla="+- G19 5400 0"/>
              <a:gd name="G21" fmla="cos G20 10137267"/>
              <a:gd name="G22" fmla="sin G20 10137267"/>
              <a:gd name="G23" fmla="+- G21 10800 0"/>
              <a:gd name="G24" fmla="+- G12 G23 G22"/>
              <a:gd name="G25" fmla="+- G22 G23 G11"/>
              <a:gd name="G26" fmla="cos 10800 10137267"/>
              <a:gd name="G27" fmla="sin 10800 10137267"/>
              <a:gd name="G28" fmla="cos 8668 10137267"/>
              <a:gd name="G29" fmla="sin 8668 1013726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1524717"/>
              <a:gd name="G36" fmla="sin G34 11524717"/>
              <a:gd name="G37" fmla="+/ 11524717 1013726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668 G39"/>
              <a:gd name="G43" fmla="sin 866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1244 w 21600"/>
              <a:gd name="T5" fmla="*/ 8053 h 21600"/>
              <a:gd name="T6" fmla="*/ 1091 w 21600"/>
              <a:gd name="T7" fmla="*/ 11503 h 21600"/>
              <a:gd name="T8" fmla="*/ 19183 w 21600"/>
              <a:gd name="T9" fmla="*/ 8595 h 21600"/>
              <a:gd name="T10" fmla="*/ -1404 w 21600"/>
              <a:gd name="T11" fmla="*/ 16573 h 21600"/>
              <a:gd name="T12" fmla="*/ 390 w 21600"/>
              <a:gd name="T13" fmla="*/ 11557 h 21600"/>
              <a:gd name="T14" fmla="*/ 5405 w 21600"/>
              <a:gd name="T15" fmla="*/ 1335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2964" y="14506"/>
                </a:moveTo>
                <a:cubicBezTo>
                  <a:pt x="4397" y="17536"/>
                  <a:pt x="7448" y="19468"/>
                  <a:pt x="10800" y="19468"/>
                </a:cubicBezTo>
                <a:cubicBezTo>
                  <a:pt x="15587" y="19468"/>
                  <a:pt x="19468" y="15587"/>
                  <a:pt x="19468" y="10800"/>
                </a:cubicBezTo>
                <a:cubicBezTo>
                  <a:pt x="19468" y="6012"/>
                  <a:pt x="15587" y="2132"/>
                  <a:pt x="10800" y="2132"/>
                </a:cubicBezTo>
                <a:cubicBezTo>
                  <a:pt x="6012" y="2132"/>
                  <a:pt x="2132" y="6012"/>
                  <a:pt x="2132" y="10800"/>
                </a:cubicBezTo>
                <a:cubicBezTo>
                  <a:pt x="2131" y="11009"/>
                  <a:pt x="2139" y="11218"/>
                  <a:pt x="2154" y="11426"/>
                </a:cubicBezTo>
                <a:lnTo>
                  <a:pt x="28" y="11580"/>
                </a:lnTo>
                <a:cubicBezTo>
                  <a:pt x="9" y="11321"/>
                  <a:pt x="0" y="11060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6624" y="21600"/>
                  <a:pt x="2822" y="19192"/>
                  <a:pt x="1037" y="15418"/>
                </a:cubicBezTo>
                <a:lnTo>
                  <a:pt x="-1404" y="16573"/>
                </a:lnTo>
                <a:lnTo>
                  <a:pt x="390" y="11557"/>
                </a:lnTo>
                <a:lnTo>
                  <a:pt x="5405" y="13352"/>
                </a:lnTo>
                <a:lnTo>
                  <a:pt x="2964" y="14506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0720" name="Rectangle 16"/>
          <p:cNvSpPr>
            <a:spLocks noChangeArrowheads="1"/>
          </p:cNvSpPr>
          <p:nvPr/>
        </p:nvSpPr>
        <p:spPr bwMode="auto">
          <a:xfrm rot="427501">
            <a:off x="2824163" y="2724150"/>
            <a:ext cx="179387" cy="1936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0721" name="Rectangle 17"/>
          <p:cNvSpPr>
            <a:spLocks noChangeArrowheads="1"/>
          </p:cNvSpPr>
          <p:nvPr/>
        </p:nvSpPr>
        <p:spPr bwMode="auto">
          <a:xfrm rot="427501">
            <a:off x="2663825" y="3144838"/>
            <a:ext cx="427038" cy="1936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0722" name="Text Box 18"/>
          <p:cNvSpPr txBox="1">
            <a:spLocks noChangeArrowheads="1"/>
          </p:cNvSpPr>
          <p:nvPr/>
        </p:nvSpPr>
        <p:spPr bwMode="auto">
          <a:xfrm>
            <a:off x="2133600" y="3429000"/>
            <a:ext cx="788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/>
              <a:t>+119 kt</a:t>
            </a:r>
          </a:p>
        </p:txBody>
      </p:sp>
      <p:sp>
        <p:nvSpPr>
          <p:cNvPr id="200723" name="Text Box 19"/>
          <p:cNvSpPr txBox="1">
            <a:spLocks noChangeArrowheads="1"/>
          </p:cNvSpPr>
          <p:nvPr/>
        </p:nvSpPr>
        <p:spPr bwMode="auto">
          <a:xfrm>
            <a:off x="3200400" y="2209800"/>
            <a:ext cx="7445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/>
              <a:t>-105 kt</a:t>
            </a:r>
          </a:p>
        </p:txBody>
      </p:sp>
      <p:sp>
        <p:nvSpPr>
          <p:cNvPr id="200724" name="Line 20"/>
          <p:cNvSpPr>
            <a:spLocks noChangeShapeType="1"/>
          </p:cNvSpPr>
          <p:nvPr/>
        </p:nvSpPr>
        <p:spPr bwMode="auto">
          <a:xfrm flipV="1">
            <a:off x="2573338" y="3276600"/>
            <a:ext cx="220662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0725" name="Line 21"/>
          <p:cNvSpPr>
            <a:spLocks noChangeShapeType="1"/>
          </p:cNvSpPr>
          <p:nvPr/>
        </p:nvSpPr>
        <p:spPr bwMode="auto">
          <a:xfrm flipH="1">
            <a:off x="2989263" y="2471738"/>
            <a:ext cx="50800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0726" name="Text Box 22"/>
          <p:cNvSpPr txBox="1">
            <a:spLocks noChangeArrowheads="1"/>
          </p:cNvSpPr>
          <p:nvPr/>
        </p:nvSpPr>
        <p:spPr bwMode="auto">
          <a:xfrm>
            <a:off x="5410200" y="1752600"/>
            <a:ext cx="3390900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.052 s</a:t>
            </a:r>
            <a:r>
              <a:rPr lang="en-US" baseline="30000"/>
              <a:t>-1 </a:t>
            </a:r>
            <a:r>
              <a:rPr lang="en-US"/>
              <a:t>(187 hr</a:t>
            </a:r>
            <a:r>
              <a:rPr lang="en-US" baseline="30000"/>
              <a:t>-1</a:t>
            </a:r>
            <a:r>
              <a:rPr lang="en-US"/>
              <a:t>)  </a:t>
            </a:r>
            <a:r>
              <a:rPr lang="en-US" sz="1400"/>
              <a:t>delta-V = 224 kts</a:t>
            </a:r>
          </a:p>
        </p:txBody>
      </p:sp>
      <p:sp>
        <p:nvSpPr>
          <p:cNvPr id="200727" name="Text Box 23"/>
          <p:cNvSpPr txBox="1">
            <a:spLocks noChangeArrowheads="1"/>
          </p:cNvSpPr>
          <p:nvPr/>
        </p:nvSpPr>
        <p:spPr bwMode="auto">
          <a:xfrm>
            <a:off x="3149600" y="2860675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2.2 km</a:t>
            </a:r>
          </a:p>
        </p:txBody>
      </p:sp>
      <p:sp>
        <p:nvSpPr>
          <p:cNvPr id="200728" name="Line 24"/>
          <p:cNvSpPr>
            <a:spLocks noChangeShapeType="1"/>
          </p:cNvSpPr>
          <p:nvPr/>
        </p:nvSpPr>
        <p:spPr bwMode="auto">
          <a:xfrm flipH="1">
            <a:off x="2090738" y="2346325"/>
            <a:ext cx="304800" cy="1447800"/>
          </a:xfrm>
          <a:prstGeom prst="line">
            <a:avLst/>
          </a:prstGeom>
          <a:noFill/>
          <a:ln w="22225">
            <a:solidFill>
              <a:srgbClr val="FFFF00"/>
            </a:solidFill>
            <a:round/>
            <a:headEnd type="stealth" w="lg" len="lg"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0729" name="Text Box 25"/>
          <p:cNvSpPr txBox="1">
            <a:spLocks noChangeArrowheads="1"/>
          </p:cNvSpPr>
          <p:nvPr/>
        </p:nvSpPr>
        <p:spPr bwMode="auto">
          <a:xfrm rot="-26318613">
            <a:off x="1577182" y="2842418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8.7 km</a:t>
            </a:r>
          </a:p>
        </p:txBody>
      </p:sp>
      <p:sp>
        <p:nvSpPr>
          <p:cNvPr id="200730" name="Text Box 26"/>
          <p:cNvSpPr txBox="1">
            <a:spLocks noChangeArrowheads="1"/>
          </p:cNvSpPr>
          <p:nvPr/>
        </p:nvSpPr>
        <p:spPr bwMode="auto">
          <a:xfrm>
            <a:off x="2514600" y="6248400"/>
            <a:ext cx="2381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0.5°</a:t>
            </a:r>
            <a:r>
              <a:rPr lang="en-US" b="1">
                <a:latin typeface="Copperplate Gothic Bold" pitchFamily="34" charset="0"/>
              </a:rPr>
              <a:t> (2900 ft arl)</a:t>
            </a:r>
          </a:p>
        </p:txBody>
      </p:sp>
      <p:sp>
        <p:nvSpPr>
          <p:cNvPr id="200731" name="Text Box 27"/>
          <p:cNvSpPr txBox="1">
            <a:spLocks noChangeArrowheads="1"/>
          </p:cNvSpPr>
          <p:nvPr/>
        </p:nvSpPr>
        <p:spPr bwMode="auto">
          <a:xfrm>
            <a:off x="152400" y="5562600"/>
            <a:ext cx="2736850" cy="7318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10:23 pm</a:t>
            </a:r>
          </a:p>
          <a:p>
            <a:r>
              <a:rPr lang="en-US" b="1" i="1">
                <a:solidFill>
                  <a:srgbClr val="008000"/>
                </a:solidFill>
              </a:rPr>
              <a:t>33m</a:t>
            </a:r>
            <a:r>
              <a:rPr lang="en-US" i="1">
                <a:solidFill>
                  <a:srgbClr val="008000"/>
                </a:solidFill>
              </a:rPr>
              <a:t> after Greensburg hit</a:t>
            </a:r>
            <a:endParaRPr lang="en-US" i="1">
              <a:solidFill>
                <a:schemeClr val="accent2"/>
              </a:solidFill>
            </a:endParaRPr>
          </a:p>
        </p:txBody>
      </p:sp>
      <p:sp>
        <p:nvSpPr>
          <p:cNvPr id="200732" name="Rectangle 28"/>
          <p:cNvSpPr>
            <a:spLocks noChangeArrowheads="1"/>
          </p:cNvSpPr>
          <p:nvPr/>
        </p:nvSpPr>
        <p:spPr bwMode="auto">
          <a:xfrm>
            <a:off x="914400" y="1447800"/>
            <a:ext cx="2263775" cy="376238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cycle #5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“Trousdale”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371600"/>
            <a:ext cx="609600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27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81000"/>
            <a:ext cx="6096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2756" name="Line 4"/>
          <p:cNvSpPr>
            <a:spLocks noChangeShapeType="1"/>
          </p:cNvSpPr>
          <p:nvPr/>
        </p:nvSpPr>
        <p:spPr bwMode="auto">
          <a:xfrm>
            <a:off x="3462338" y="406400"/>
            <a:ext cx="1587" cy="871538"/>
          </a:xfrm>
          <a:prstGeom prst="line">
            <a:avLst/>
          </a:prstGeom>
          <a:noFill/>
          <a:ln w="412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2757" name="Text Box 5"/>
          <p:cNvSpPr txBox="1">
            <a:spLocks noChangeArrowheads="1"/>
          </p:cNvSpPr>
          <p:nvPr/>
        </p:nvSpPr>
        <p:spPr bwMode="auto">
          <a:xfrm>
            <a:off x="1677988" y="1206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8p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2582863" y="130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9</a:t>
            </a:r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3411538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02760" name="Text Box 8"/>
          <p:cNvSpPr txBox="1">
            <a:spLocks noChangeArrowheads="1"/>
          </p:cNvSpPr>
          <p:nvPr/>
        </p:nvSpPr>
        <p:spPr bwMode="auto">
          <a:xfrm>
            <a:off x="4240213" y="1397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11</a:t>
            </a:r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5080000" y="136525"/>
            <a:ext cx="479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12a</a:t>
            </a:r>
          </a:p>
        </p:txBody>
      </p:sp>
      <p:sp>
        <p:nvSpPr>
          <p:cNvPr id="202762" name="Text Box 10"/>
          <p:cNvSpPr txBox="1">
            <a:spLocks noChangeArrowheads="1"/>
          </p:cNvSpPr>
          <p:nvPr/>
        </p:nvSpPr>
        <p:spPr bwMode="auto">
          <a:xfrm>
            <a:off x="6027738" y="1190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02763" name="Text Box 11"/>
          <p:cNvSpPr txBox="1">
            <a:spLocks noChangeArrowheads="1"/>
          </p:cNvSpPr>
          <p:nvPr/>
        </p:nvSpPr>
        <p:spPr bwMode="auto">
          <a:xfrm>
            <a:off x="6883400" y="127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2764" name="Text Box 12"/>
          <p:cNvSpPr txBox="1">
            <a:spLocks noChangeArrowheads="1"/>
          </p:cNvSpPr>
          <p:nvPr/>
        </p:nvSpPr>
        <p:spPr bwMode="auto">
          <a:xfrm>
            <a:off x="7340600" y="157163"/>
            <a:ext cx="44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i="1"/>
              <a:t>CDT</a:t>
            </a:r>
          </a:p>
        </p:txBody>
      </p:sp>
      <p:sp>
        <p:nvSpPr>
          <p:cNvPr id="202765" name="Line 13"/>
          <p:cNvSpPr>
            <a:spLocks noChangeShapeType="1"/>
          </p:cNvSpPr>
          <p:nvPr/>
        </p:nvSpPr>
        <p:spPr bwMode="auto">
          <a:xfrm flipV="1">
            <a:off x="4527550" y="101282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1295400" y="3429000"/>
            <a:ext cx="117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11:04pm </a:t>
            </a:r>
          </a:p>
        </p:txBody>
      </p:sp>
      <p:sp>
        <p:nvSpPr>
          <p:cNvPr id="202767" name="Text Box 15"/>
          <p:cNvSpPr txBox="1">
            <a:spLocks noChangeArrowheads="1"/>
          </p:cNvSpPr>
          <p:nvPr/>
        </p:nvSpPr>
        <p:spPr bwMode="auto">
          <a:xfrm>
            <a:off x="4419600" y="5562600"/>
            <a:ext cx="1236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photographer</a:t>
            </a:r>
          </a:p>
        </p:txBody>
      </p:sp>
      <p:sp>
        <p:nvSpPr>
          <p:cNvPr id="202768" name="Line 16"/>
          <p:cNvSpPr>
            <a:spLocks noChangeShapeType="1"/>
          </p:cNvSpPr>
          <p:nvPr/>
        </p:nvSpPr>
        <p:spPr bwMode="auto">
          <a:xfrm flipV="1">
            <a:off x="5410200" y="4894263"/>
            <a:ext cx="500063" cy="7445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02769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114800"/>
            <a:ext cx="33337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Tornado Tracks</a:t>
            </a:r>
            <a:r>
              <a:rPr lang="en-US" sz="4000"/>
              <a:t/>
            </a:r>
            <a:br>
              <a:rPr lang="en-US" sz="4000"/>
            </a:br>
            <a:r>
              <a:rPr lang="en-US" sz="2800" i="1"/>
              <a:t>May 4</a:t>
            </a:r>
          </a:p>
        </p:txBody>
      </p:sp>
      <p:pic>
        <p:nvPicPr>
          <p:cNvPr id="204803" name="Picture 3" descr="May4Trac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24000"/>
            <a:ext cx="5781675" cy="4900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322263" y="5842000"/>
            <a:ext cx="1090612" cy="527050"/>
          </a:xfrm>
          <a:prstGeom prst="rect">
            <a:avLst/>
          </a:prstGeom>
          <a:solidFill>
            <a:srgbClr val="C0C0C0">
              <a:alpha val="4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</a:t>
            </a:r>
          </a:p>
          <a:p>
            <a:pPr algn="ctr"/>
            <a:r>
              <a:rPr lang="en-US" sz="1400" i="1"/>
              <a:t>Storm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 descr="May5Trac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24000"/>
            <a:ext cx="5791200" cy="4910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6851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Tornado Tracks</a:t>
            </a:r>
            <a:r>
              <a:rPr lang="en-US" sz="4000"/>
              <a:t/>
            </a:r>
            <a:br>
              <a:rPr lang="en-US" sz="4000"/>
            </a:br>
            <a:r>
              <a:rPr lang="en-US" sz="2800" i="1"/>
              <a:t>May 5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322263" y="5842000"/>
            <a:ext cx="1090612" cy="527050"/>
          </a:xfrm>
          <a:prstGeom prst="rect">
            <a:avLst/>
          </a:prstGeom>
          <a:solidFill>
            <a:srgbClr val="C0C0C0">
              <a:alpha val="4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</a:t>
            </a:r>
          </a:p>
          <a:p>
            <a:pPr algn="ctr"/>
            <a:r>
              <a:rPr lang="en-US" sz="1400" i="1"/>
              <a:t>Storm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May4-5Trac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24000"/>
            <a:ext cx="5791200" cy="490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8899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Tornado Tracks</a:t>
            </a:r>
            <a:r>
              <a:rPr lang="en-US" sz="4000"/>
              <a:t/>
            </a:r>
            <a:br>
              <a:rPr lang="en-US" sz="4000"/>
            </a:br>
            <a:r>
              <a:rPr lang="en-US" sz="2800" i="1"/>
              <a:t>May 4 &amp; 5</a:t>
            </a:r>
          </a:p>
        </p:txBody>
      </p:sp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322263" y="5842000"/>
            <a:ext cx="1090612" cy="527050"/>
          </a:xfrm>
          <a:prstGeom prst="rect">
            <a:avLst/>
          </a:prstGeom>
          <a:solidFill>
            <a:srgbClr val="C0C0C0">
              <a:alpha val="4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</a:t>
            </a:r>
          </a:p>
          <a:p>
            <a:pPr algn="ctr"/>
            <a:r>
              <a:rPr lang="en-US" sz="1400" i="1"/>
              <a:t>Storm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What If?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8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May 4, 2007 “Big 4” Tracks Over DFW Metroplex </a:t>
            </a:r>
            <a:r>
              <a:rPr lang="en-US" sz="1200" b="1" i="1"/>
              <a:t>(&amp; Moore, OK Comparison)</a:t>
            </a:r>
            <a:endParaRPr lang="en-US" sz="800" b="1" i="1"/>
          </a:p>
        </p:txBody>
      </p:sp>
      <p:pic>
        <p:nvPicPr>
          <p:cNvPr id="210947" name="Picture 3" descr="Greensburg_DFWoverl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95400"/>
            <a:ext cx="7010400" cy="534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09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600200"/>
            <a:ext cx="1905000" cy="142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109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3276600"/>
            <a:ext cx="1905000" cy="142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7589838" y="4813300"/>
            <a:ext cx="13271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900" i="1"/>
              <a:t>courtesy North Central</a:t>
            </a:r>
          </a:p>
          <a:p>
            <a:pPr algn="r"/>
            <a:r>
              <a:rPr lang="en-US" sz="900" i="1"/>
              <a:t>Texas Council</a:t>
            </a:r>
          </a:p>
          <a:p>
            <a:pPr algn="r"/>
            <a:r>
              <a:rPr lang="en-US" sz="900" i="1"/>
              <a:t>Of Governments</a:t>
            </a:r>
          </a:p>
        </p:txBody>
      </p:sp>
      <p:sp>
        <p:nvSpPr>
          <p:cNvPr id="210951" name="Text Box 7"/>
          <p:cNvSpPr txBox="1">
            <a:spLocks noChangeArrowheads="1"/>
          </p:cNvSpPr>
          <p:nvPr/>
        </p:nvSpPr>
        <p:spPr bwMode="auto">
          <a:xfrm>
            <a:off x="1981200" y="5105400"/>
            <a:ext cx="984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</a:rPr>
              <a:t>Arlington</a:t>
            </a:r>
          </a:p>
        </p:txBody>
      </p:sp>
      <p:sp>
        <p:nvSpPr>
          <p:cNvPr id="210952" name="Text Box 8"/>
          <p:cNvSpPr txBox="1">
            <a:spLocks noChangeArrowheads="1"/>
          </p:cNvSpPr>
          <p:nvPr/>
        </p:nvSpPr>
        <p:spPr bwMode="auto">
          <a:xfrm>
            <a:off x="2819400" y="3657600"/>
            <a:ext cx="681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</a:rPr>
              <a:t>Irving</a:t>
            </a:r>
          </a:p>
        </p:txBody>
      </p:sp>
      <p:sp>
        <p:nvSpPr>
          <p:cNvPr id="210953" name="Text Box 9"/>
          <p:cNvSpPr txBox="1">
            <a:spLocks noChangeArrowheads="1"/>
          </p:cNvSpPr>
          <p:nvPr/>
        </p:nvSpPr>
        <p:spPr bwMode="auto">
          <a:xfrm>
            <a:off x="2743200" y="4495800"/>
            <a:ext cx="10874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Grand Prairie</a:t>
            </a:r>
          </a:p>
        </p:txBody>
      </p:sp>
      <p:sp>
        <p:nvSpPr>
          <p:cNvPr id="210954" name="Text Box 10"/>
          <p:cNvSpPr txBox="1">
            <a:spLocks noChangeArrowheads="1"/>
          </p:cNvSpPr>
          <p:nvPr/>
        </p:nvSpPr>
        <p:spPr bwMode="auto">
          <a:xfrm>
            <a:off x="4267200" y="3913188"/>
            <a:ext cx="931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Dallas</a:t>
            </a:r>
          </a:p>
        </p:txBody>
      </p:sp>
      <p:sp>
        <p:nvSpPr>
          <p:cNvPr id="210955" name="Text Box 11"/>
          <p:cNvSpPr txBox="1">
            <a:spLocks noChangeArrowheads="1"/>
          </p:cNvSpPr>
          <p:nvPr/>
        </p:nvSpPr>
        <p:spPr bwMode="auto">
          <a:xfrm>
            <a:off x="533400" y="3962400"/>
            <a:ext cx="1296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Ft. Worth</a:t>
            </a:r>
          </a:p>
        </p:txBody>
      </p:sp>
      <p:sp>
        <p:nvSpPr>
          <p:cNvPr id="210956" name="Text Box 12"/>
          <p:cNvSpPr txBox="1">
            <a:spLocks noChangeArrowheads="1"/>
          </p:cNvSpPr>
          <p:nvPr/>
        </p:nvSpPr>
        <p:spPr bwMode="auto">
          <a:xfrm>
            <a:off x="533400" y="5867400"/>
            <a:ext cx="7826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Burleson</a:t>
            </a:r>
          </a:p>
        </p:txBody>
      </p:sp>
      <p:sp>
        <p:nvSpPr>
          <p:cNvPr id="210957" name="Text Box 13"/>
          <p:cNvSpPr txBox="1">
            <a:spLocks noChangeArrowheads="1"/>
          </p:cNvSpPr>
          <p:nvPr/>
        </p:nvSpPr>
        <p:spPr bwMode="auto">
          <a:xfrm>
            <a:off x="3886200" y="3048000"/>
            <a:ext cx="7318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Addison</a:t>
            </a:r>
          </a:p>
        </p:txBody>
      </p:sp>
      <p:sp>
        <p:nvSpPr>
          <p:cNvPr id="210958" name="Text Box 14"/>
          <p:cNvSpPr txBox="1">
            <a:spLocks noChangeArrowheads="1"/>
          </p:cNvSpPr>
          <p:nvPr/>
        </p:nvSpPr>
        <p:spPr bwMode="auto">
          <a:xfrm>
            <a:off x="4114800" y="2438400"/>
            <a:ext cx="749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Shepton</a:t>
            </a:r>
          </a:p>
        </p:txBody>
      </p:sp>
      <p:sp>
        <p:nvSpPr>
          <p:cNvPr id="210959" name="Text Box 15"/>
          <p:cNvSpPr txBox="1">
            <a:spLocks noChangeArrowheads="1"/>
          </p:cNvSpPr>
          <p:nvPr/>
        </p:nvSpPr>
        <p:spPr bwMode="auto">
          <a:xfrm>
            <a:off x="4876800" y="2492375"/>
            <a:ext cx="638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Plano</a:t>
            </a:r>
          </a:p>
        </p:txBody>
      </p:sp>
      <p:sp>
        <p:nvSpPr>
          <p:cNvPr id="210960" name="Text Box 16"/>
          <p:cNvSpPr txBox="1">
            <a:spLocks noChangeArrowheads="1"/>
          </p:cNvSpPr>
          <p:nvPr/>
        </p:nvSpPr>
        <p:spPr bwMode="auto">
          <a:xfrm>
            <a:off x="5334000" y="1981200"/>
            <a:ext cx="520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Allen</a:t>
            </a:r>
          </a:p>
        </p:txBody>
      </p:sp>
      <p:sp>
        <p:nvSpPr>
          <p:cNvPr id="210961" name="Text Box 17"/>
          <p:cNvSpPr txBox="1">
            <a:spLocks noChangeArrowheads="1"/>
          </p:cNvSpPr>
          <p:nvPr/>
        </p:nvSpPr>
        <p:spPr bwMode="auto">
          <a:xfrm>
            <a:off x="5638800" y="1447800"/>
            <a:ext cx="850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McKinney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Some Final Thoughts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</a:rPr>
              <a:t>Integrated warning system</a:t>
            </a:r>
            <a:r>
              <a:rPr lang="en-US" sz="2000"/>
              <a:t> saved lives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NWS radar operator on duty most “visible”, nationally, hence the positive recognition (when things go good!), and bad press when things go bad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Strong relationship with broadcast media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Timely issuance NWS products (SVS, LSR, etc)</a:t>
            </a:r>
          </a:p>
          <a:p>
            <a:pPr lvl="3">
              <a:lnSpc>
                <a:spcPct val="80000"/>
              </a:lnSpc>
            </a:pPr>
            <a:r>
              <a:rPr lang="en-US" sz="1400"/>
              <a:t>Increases their confidence in expressing sense of urgency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Incredibly important partnership</a:t>
            </a:r>
          </a:p>
          <a:p>
            <a:pPr lvl="3">
              <a:lnSpc>
                <a:spcPct val="80000"/>
              </a:lnSpc>
            </a:pPr>
            <a:r>
              <a:rPr lang="en-US" sz="1400"/>
              <a:t>Sharing of information/reports -&gt; timely, accurate dissemination of message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Strong relationship with county EMs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County spotter network providing communication to emergency management center/dispatch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Strong relationship with storm chasing community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While NWS doesn’t promote/encourage storm chasing, it is embraced at NWS DDC as a vital source for real-time information.  NWS DDC is one of the top storm chasing territories in the country (especially May and June).  Stormtrack.org, Spotternetwork.org, etc.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Working with great colleagues makes operations so much easier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May 4 (Ray Burgert, Matt Gerard, Jennifer Ritterling, Jonathan Finch, Mike Bell)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This also includes surrounding WFOs (interoffice collaboration)</a:t>
            </a:r>
          </a:p>
          <a:p>
            <a:pPr lvl="1"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2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2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2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2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2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2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1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129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129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Thanks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</a:rPr>
              <a:t>The following individuals contributed material and/or information for this talk (in no particular order!):</a:t>
            </a:r>
            <a:br>
              <a:rPr lang="en-US" sz="2000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000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sz="1800"/>
              <a:t>Jana Houser, Robin Tanamachi, Howie Bluestein </a:t>
            </a:r>
            <a:r>
              <a:rPr lang="en-US" sz="1800" i="1"/>
              <a:t>(X-band mobile radar data)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Megan, Greensburg H.S. student </a:t>
            </a:r>
            <a:r>
              <a:rPr lang="en-US" sz="1800" i="1"/>
              <a:t>(personal account)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Jeff Hutton </a:t>
            </a:r>
            <a:r>
              <a:rPr lang="en-US" sz="1800" i="1"/>
              <a:t>(detailed shape file tornado tracks)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Darin Brunin &amp; Dick McGowan </a:t>
            </a:r>
            <a:r>
              <a:rPr lang="en-US" sz="1800" i="1"/>
              <a:t>(photos, chase account)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Van De Wald </a:t>
            </a:r>
            <a:r>
              <a:rPr lang="en-US" sz="1800" i="1"/>
              <a:t>(photo)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Rick Schmidt </a:t>
            </a:r>
            <a:r>
              <a:rPr lang="en-US" sz="1800" i="1"/>
              <a:t>(photos, video stills)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Steve Bluford &amp; Joel Genung </a:t>
            </a:r>
            <a:r>
              <a:rPr lang="en-US" sz="1800" i="1"/>
              <a:t>(video stills, chase account)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Martin Kucera </a:t>
            </a:r>
            <a:r>
              <a:rPr lang="en-US" sz="1800" i="1"/>
              <a:t>(title photo)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Mike Scantlin </a:t>
            </a:r>
            <a:r>
              <a:rPr lang="en-US" sz="1800" i="1"/>
              <a:t>(photos)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Jim LaDue </a:t>
            </a:r>
            <a:r>
              <a:rPr lang="en-US" sz="1800" i="1"/>
              <a:t>(video stills)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Lance Ferguson </a:t>
            </a:r>
            <a:r>
              <a:rPr lang="en-US" sz="1800" i="1"/>
              <a:t>(chase account)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Shane Adams </a:t>
            </a:r>
            <a:r>
              <a:rPr lang="en-US" sz="1800" i="1"/>
              <a:t>(video still)</a:t>
            </a:r>
            <a:br>
              <a:rPr lang="en-US" sz="1800" i="1"/>
            </a:br>
            <a:endParaRPr lang="en-US" sz="1800" i="1"/>
          </a:p>
          <a:p>
            <a:pPr lvl="1">
              <a:lnSpc>
                <a:spcPct val="80000"/>
              </a:lnSpc>
            </a:pPr>
            <a:r>
              <a:rPr lang="en-US" sz="1800"/>
              <a:t>and Les Lemon </a:t>
            </a:r>
            <a:r>
              <a:rPr lang="en-US" sz="1800" i="1"/>
              <a:t>(collaborator)</a:t>
            </a:r>
          </a:p>
          <a:p>
            <a:pPr lvl="1">
              <a:lnSpc>
                <a:spcPct val="80000"/>
              </a:lnSpc>
            </a:pPr>
            <a:endParaRPr lang="en-US" sz="18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The End</a:t>
            </a:r>
          </a:p>
        </p:txBody>
      </p:sp>
      <p:pic>
        <p:nvPicPr>
          <p:cNvPr id="217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295400"/>
            <a:ext cx="58674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nws">
  <a:themeElements>
    <a:clrScheme name="noaanw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aanw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oaanw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aanw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aanw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aanw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aanw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aanw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aanw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aanw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aanw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aanw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aanw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aanw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noaanws</Template>
  <TotalTime>3083</TotalTime>
  <Words>1501</Words>
  <Application>Microsoft Office PowerPoint</Application>
  <PresentationFormat>On-screen Show (4:3)</PresentationFormat>
  <Paragraphs>583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BernhardMod BT</vt:lpstr>
      <vt:lpstr>Book Antiqua</vt:lpstr>
      <vt:lpstr>Copperplate Gothic Bold</vt:lpstr>
      <vt:lpstr>Comic Sans MS</vt:lpstr>
      <vt:lpstr>noaanws</vt:lpstr>
      <vt:lpstr>Slide 1</vt:lpstr>
      <vt:lpstr>Slide 2</vt:lpstr>
      <vt:lpstr>Slide 3</vt:lpstr>
      <vt:lpstr>Slide 4</vt:lpstr>
      <vt:lpstr>Slide 5</vt:lpstr>
      <vt:lpstr>Synoptic Setting evening of May 4</vt:lpstr>
      <vt:lpstr>Synoptic Setting evening of May 4</vt:lpstr>
      <vt:lpstr>Synoptic Setting evening of May 4</vt:lpstr>
      <vt:lpstr>Synoptic Setting shades of May 3, 1999?  (Moore, OK “F5” Tornado)</vt:lpstr>
      <vt:lpstr>Sub-synoptic Setting May 4 18z Sounding KDDC</vt:lpstr>
      <vt:lpstr>Sub-synoptic Setting surface analysis 18z </vt:lpstr>
      <vt:lpstr>Sub-synoptic Setting surface analysis 20z </vt:lpstr>
      <vt:lpstr>Sub-synoptic Setting short-fuse composite 21z </vt:lpstr>
      <vt:lpstr>Sub-synoptic Setting surface analysis 22z </vt:lpstr>
      <vt:lpstr>Sub-synoptic Setting surface analysis 00z </vt:lpstr>
      <vt:lpstr>Sub-synoptic Setting May 5 00z Sounding KDDC</vt:lpstr>
      <vt:lpstr>Sub-synoptic Setting May 5 00z Sounding KDDC (modified    )</vt:lpstr>
      <vt:lpstr>Sub-synoptic Setting May 5 00z Sounding KDDC (modified for 02z    )</vt:lpstr>
      <vt:lpstr>Sub-synoptic Setting May 4 Hodograph Evolution KDDC</vt:lpstr>
      <vt:lpstr>Sub-synoptic Setting surface analysis 02z </vt:lpstr>
      <vt:lpstr>Visible Satellite Loop initiation of Greensburg supercell</vt:lpstr>
      <vt:lpstr>Cyclic Tornadogenesis</vt:lpstr>
      <vt:lpstr>Slide 23</vt:lpstr>
      <vt:lpstr>Greensburg Supercell a timeline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Tornado Tracks May 4</vt:lpstr>
      <vt:lpstr>Tornado Tracks May 5</vt:lpstr>
      <vt:lpstr>Tornado Tracks May 4 &amp; 5</vt:lpstr>
      <vt:lpstr>What If? May 4, 2007 “Big 4” Tracks Over DFW Metroplex (&amp; Moore, OK Comparison)</vt:lpstr>
      <vt:lpstr>Some Final Thoughts</vt:lpstr>
      <vt:lpstr>Thanks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Umscheid</dc:creator>
  <cp:lastModifiedBy>castro</cp:lastModifiedBy>
  <cp:revision>67</cp:revision>
  <dcterms:created xsi:type="dcterms:W3CDTF">2008-01-27T16:35:24Z</dcterms:created>
  <dcterms:modified xsi:type="dcterms:W3CDTF">2016-12-01T16:59:25Z</dcterms:modified>
</cp:coreProperties>
</file>