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6"/>
  </p:notesMasterIdLst>
  <p:handoutMasterIdLst>
    <p:handoutMasterId r:id="rId37"/>
  </p:handoutMasterIdLst>
  <p:sldIdLst>
    <p:sldId id="256" r:id="rId3"/>
    <p:sldId id="266" r:id="rId4"/>
    <p:sldId id="268" r:id="rId5"/>
    <p:sldId id="267" r:id="rId6"/>
    <p:sldId id="291" r:id="rId7"/>
    <p:sldId id="271" r:id="rId8"/>
    <p:sldId id="274" r:id="rId9"/>
    <p:sldId id="273" r:id="rId10"/>
    <p:sldId id="275" r:id="rId11"/>
    <p:sldId id="276" r:id="rId12"/>
    <p:sldId id="279" r:id="rId13"/>
    <p:sldId id="278" r:id="rId14"/>
    <p:sldId id="277" r:id="rId15"/>
    <p:sldId id="280" r:id="rId16"/>
    <p:sldId id="281" r:id="rId17"/>
    <p:sldId id="257" r:id="rId18"/>
    <p:sldId id="260" r:id="rId19"/>
    <p:sldId id="261" r:id="rId20"/>
    <p:sldId id="262" r:id="rId21"/>
    <p:sldId id="259" r:id="rId22"/>
    <p:sldId id="263" r:id="rId23"/>
    <p:sldId id="282" r:id="rId24"/>
    <p:sldId id="269" r:id="rId25"/>
    <p:sldId id="264" r:id="rId26"/>
    <p:sldId id="283" r:id="rId27"/>
    <p:sldId id="293" r:id="rId28"/>
    <p:sldId id="284" r:id="rId29"/>
    <p:sldId id="285" r:id="rId30"/>
    <p:sldId id="286" r:id="rId31"/>
    <p:sldId id="287" r:id="rId32"/>
    <p:sldId id="288" r:id="rId33"/>
    <p:sldId id="289" r:id="rId34"/>
    <p:sldId id="290" r:id="rId35"/>
  </p:sldIdLst>
  <p:sldSz cx="10080625" cy="7559675"/>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clrMru>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20" y="-144"/>
      </p:cViewPr>
      <p:guideLst>
        <p:guide orient="horz" pos="2381"/>
        <p:guide pos="3175"/>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372840" cy="502560"/>
          </a:xfrm>
          <a:prstGeom prst="rect">
            <a:avLst/>
          </a:prstGeom>
          <a:noFill/>
          <a:ln>
            <a:noFill/>
          </a:ln>
        </p:spPr>
        <p:txBody>
          <a:bodyPr vert="horz" lIns="90000" tIns="45000" rIns="90000" bIns="4500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rtl="0" hangingPunct="0">
              <a:lnSpc>
                <a:spcPct val="100000"/>
              </a:lnSpc>
              <a:spcBef>
                <a:spcPts val="0"/>
              </a:spcBef>
              <a:spcAft>
                <a:spcPts val="0"/>
              </a:spcAft>
              <a:buNone/>
              <a:tabLst/>
              <a:defRPr sz="1400"/>
            </a:pPr>
            <a:endParaRPr lang="en-US" sz="1400" b="0" i="0" u="none" strike="noStrike" kern="1200">
              <a:ln>
                <a:noFill/>
              </a:ln>
              <a:latin typeface="Arial" pitchFamily="18"/>
              <a:ea typeface="SimSun" pitchFamily="2"/>
              <a:cs typeface="Tahoma" pitchFamily="2"/>
            </a:endParaRPr>
          </a:p>
        </p:txBody>
      </p:sp>
      <p:sp>
        <p:nvSpPr>
          <p:cNvPr id="3" name="Date Placeholder 2"/>
          <p:cNvSpPr txBox="1">
            <a:spLocks noGrp="1"/>
          </p:cNvSpPr>
          <p:nvPr>
            <p:ph type="dt" sz="quarter" idx="1"/>
          </p:nvPr>
        </p:nvSpPr>
        <p:spPr>
          <a:xfrm>
            <a:off x="4399200" y="0"/>
            <a:ext cx="3372840" cy="502560"/>
          </a:xfrm>
          <a:prstGeom prst="rect">
            <a:avLst/>
          </a:prstGeom>
          <a:noFill/>
          <a:ln>
            <a:noFill/>
          </a:ln>
        </p:spPr>
        <p:txBody>
          <a:bodyPr vert="horz" lIns="90000" tIns="45000" rIns="90000" bIns="4500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r" rtl="0" hangingPunct="0">
              <a:lnSpc>
                <a:spcPct val="100000"/>
              </a:lnSpc>
              <a:spcBef>
                <a:spcPts val="0"/>
              </a:spcBef>
              <a:spcAft>
                <a:spcPts val="0"/>
              </a:spcAft>
              <a:buNone/>
              <a:tabLst/>
              <a:defRPr sz="1400"/>
            </a:pPr>
            <a:endParaRPr lang="en-US" sz="1400" b="0" i="0" u="none" strike="noStrike" kern="1200">
              <a:ln>
                <a:noFill/>
              </a:ln>
              <a:latin typeface="Arial" pitchFamily="18"/>
              <a:ea typeface="SimSun" pitchFamily="2"/>
              <a:cs typeface="Tahoma" pitchFamily="2"/>
            </a:endParaRPr>
          </a:p>
        </p:txBody>
      </p:sp>
      <p:sp>
        <p:nvSpPr>
          <p:cNvPr id="4" name="Footer Placeholder 3"/>
          <p:cNvSpPr txBox="1">
            <a:spLocks noGrp="1"/>
          </p:cNvSpPr>
          <p:nvPr>
            <p:ph type="ftr" sz="quarter" idx="2"/>
          </p:nvPr>
        </p:nvSpPr>
        <p:spPr>
          <a:xfrm>
            <a:off x="0" y="9555480"/>
            <a:ext cx="3372840" cy="502560"/>
          </a:xfrm>
          <a:prstGeom prst="rect">
            <a:avLst/>
          </a:prstGeom>
          <a:noFill/>
          <a:ln>
            <a:noFill/>
          </a:ln>
        </p:spPr>
        <p:txBody>
          <a:bodyPr vert="horz" lIns="90000" tIns="45000" rIns="90000" bIns="45000" anchor="b"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rtl="0" hangingPunct="0">
              <a:lnSpc>
                <a:spcPct val="100000"/>
              </a:lnSpc>
              <a:spcBef>
                <a:spcPts val="0"/>
              </a:spcBef>
              <a:spcAft>
                <a:spcPts val="0"/>
              </a:spcAft>
              <a:buNone/>
              <a:tabLst/>
              <a:defRPr sz="1400"/>
            </a:pPr>
            <a:endParaRPr lang="en-US" sz="1400" b="0" i="0" u="none" strike="noStrike" kern="1200">
              <a:ln>
                <a:noFill/>
              </a:ln>
              <a:latin typeface="Arial" pitchFamily="18"/>
              <a:ea typeface="SimSun" pitchFamily="2"/>
              <a:cs typeface="Tahoma" pitchFamily="2"/>
            </a:endParaRPr>
          </a:p>
        </p:txBody>
      </p:sp>
      <p:sp>
        <p:nvSpPr>
          <p:cNvPr id="5" name="Slide Number Placeholder 4"/>
          <p:cNvSpPr txBox="1">
            <a:spLocks noGrp="1"/>
          </p:cNvSpPr>
          <p:nvPr>
            <p:ph type="sldNum" sz="quarter" idx="3"/>
          </p:nvPr>
        </p:nvSpPr>
        <p:spPr>
          <a:xfrm>
            <a:off x="4399200" y="9555480"/>
            <a:ext cx="3372840" cy="502560"/>
          </a:xfrm>
          <a:prstGeom prst="rect">
            <a:avLst/>
          </a:prstGeom>
          <a:noFill/>
          <a:ln>
            <a:noFill/>
          </a:ln>
        </p:spPr>
        <p:txBody>
          <a:bodyPr vert="horz" lIns="90000" tIns="45000" rIns="90000" bIns="45000" anchor="b"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r" rtl="0" hangingPunct="0">
              <a:lnSpc>
                <a:spcPct val="100000"/>
              </a:lnSpc>
              <a:spcBef>
                <a:spcPts val="0"/>
              </a:spcBef>
              <a:spcAft>
                <a:spcPts val="0"/>
              </a:spcAft>
              <a:buNone/>
              <a:tabLst/>
              <a:defRPr sz="1400"/>
            </a:pPr>
            <a:fld id="{E8AFC4FD-5199-4FF7-A08B-E5480A6F0B3C}" type="slidenum">
              <a:rPr/>
              <a:pPr marL="0" marR="0" lvl="0" indent="0" algn="r" rtl="0" hangingPunct="0">
                <a:lnSpc>
                  <a:spcPct val="100000"/>
                </a:lnSpc>
                <a:spcBef>
                  <a:spcPts val="0"/>
                </a:spcBef>
                <a:spcAft>
                  <a:spcPts val="0"/>
                </a:spcAft>
                <a:buNone/>
                <a:tabLst/>
                <a:defRPr sz="1400"/>
              </a:pPr>
              <a:t>‹#›</a:t>
            </a:fld>
            <a:endParaRPr lang="en-US" sz="1400" b="0" i="0" u="none" strike="noStrike" kern="1200">
              <a:ln>
                <a:noFill/>
              </a:ln>
              <a:latin typeface="Arial" pitchFamily="18"/>
              <a:ea typeface="SimSun" pitchFamily="2"/>
              <a:cs typeface="Tahoma" pitchFamily="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371599" y="764280"/>
            <a:ext cx="5028480" cy="3771360"/>
          </a:xfrm>
          <a:prstGeom prst="rect">
            <a:avLst/>
          </a:prstGeom>
          <a:noFill/>
          <a:ln>
            <a:noFill/>
            <a:prstDash val="solid"/>
          </a:ln>
        </p:spPr>
      </p:sp>
      <p:sp>
        <p:nvSpPr>
          <p:cNvPr id="3" name="Notes Placeholder 2"/>
          <p:cNvSpPr txBox="1">
            <a:spLocks noGrp="1"/>
          </p:cNvSpPr>
          <p:nvPr>
            <p:ph type="body" sz="quarter" idx="3"/>
          </p:nvPr>
        </p:nvSpPr>
        <p:spPr>
          <a:xfrm>
            <a:off x="777239" y="4777560"/>
            <a:ext cx="6217560" cy="4525920"/>
          </a:xfrm>
          <a:prstGeom prst="rect">
            <a:avLst/>
          </a:prstGeom>
          <a:noFill/>
          <a:ln>
            <a:noFill/>
          </a:ln>
        </p:spPr>
        <p:txBody>
          <a:bodyPr lIns="0" tIns="0" rIns="0" bIns="0"/>
          <a:lstStyle/>
          <a:p>
            <a:endParaRPr lang="en-US"/>
          </a:p>
        </p:txBody>
      </p:sp>
      <p:sp>
        <p:nvSpPr>
          <p:cNvPr id="4" name="Header Placeholder 3"/>
          <p:cNvSpPr txBox="1">
            <a:spLocks noGrp="1"/>
          </p:cNvSpPr>
          <p:nvPr>
            <p:ph type="hdr" sz="quarter"/>
          </p:nvPr>
        </p:nvSpPr>
        <p:spPr>
          <a:xfrm>
            <a:off x="0" y="0"/>
            <a:ext cx="3372840" cy="502560"/>
          </a:xfrm>
          <a:prstGeom prst="rect">
            <a:avLst/>
          </a:prstGeom>
          <a:noFill/>
          <a:ln>
            <a:noFill/>
          </a:ln>
        </p:spPr>
        <p:txBody>
          <a:bodyPr lIns="0" tIns="0" rIns="0" bIns="0"/>
          <a:lstStyle>
            <a:lvl1pPr lvl="0" rtl="0" hangingPunct="0">
              <a:buNone/>
              <a:tabLst/>
              <a:defRPr lang="en-US" sz="1400" kern="1200">
                <a:latin typeface="Times New Roman" pitchFamily="18"/>
                <a:ea typeface="Arial Unicode MS" pitchFamily="2"/>
                <a:cs typeface="Tahoma" pitchFamily="2"/>
              </a:defRPr>
            </a:lvl1pPr>
          </a:lstStyle>
          <a:p>
            <a:pPr lvl="0"/>
            <a:endParaRPr lang="en-US"/>
          </a:p>
        </p:txBody>
      </p:sp>
      <p:sp>
        <p:nvSpPr>
          <p:cNvPr id="5" name="Date Placeholder 4"/>
          <p:cNvSpPr txBox="1">
            <a:spLocks noGrp="1"/>
          </p:cNvSpPr>
          <p:nvPr>
            <p:ph type="dt" idx="1"/>
          </p:nvPr>
        </p:nvSpPr>
        <p:spPr>
          <a:xfrm>
            <a:off x="4399200" y="0"/>
            <a:ext cx="3372840" cy="502560"/>
          </a:xfrm>
          <a:prstGeom prst="rect">
            <a:avLst/>
          </a:prstGeom>
          <a:noFill/>
          <a:ln>
            <a:noFill/>
          </a:ln>
        </p:spPr>
        <p:txBody>
          <a:bodyPr lIns="0" tIns="0" rIns="0" bIns="0"/>
          <a:lstStyle>
            <a:lvl1pPr lvl="0" algn="r" rtl="0" hangingPunct="0">
              <a:buNone/>
              <a:tabLst/>
              <a:defRPr lang="en-US" sz="1400" kern="1200">
                <a:latin typeface="Times New Roman" pitchFamily="18"/>
                <a:ea typeface="Arial Unicode MS" pitchFamily="2"/>
                <a:cs typeface="Tahoma" pitchFamily="2"/>
              </a:defRPr>
            </a:lvl1pPr>
          </a:lstStyle>
          <a:p>
            <a:pPr lvl="0"/>
            <a:endParaRPr lang="en-US"/>
          </a:p>
        </p:txBody>
      </p:sp>
      <p:sp>
        <p:nvSpPr>
          <p:cNvPr id="6" name="Footer Placeholder 5"/>
          <p:cNvSpPr txBox="1">
            <a:spLocks noGrp="1"/>
          </p:cNvSpPr>
          <p:nvPr>
            <p:ph type="ftr" sz="quarter" idx="4"/>
          </p:nvPr>
        </p:nvSpPr>
        <p:spPr>
          <a:xfrm>
            <a:off x="0" y="9555480"/>
            <a:ext cx="3372840" cy="502560"/>
          </a:xfrm>
          <a:prstGeom prst="rect">
            <a:avLst/>
          </a:prstGeom>
          <a:noFill/>
          <a:ln>
            <a:noFill/>
          </a:ln>
        </p:spPr>
        <p:txBody>
          <a:bodyPr lIns="0" tIns="0" rIns="0" bIns="0" anchor="b"/>
          <a:lstStyle>
            <a:lvl1pPr lvl="0" rtl="0" hangingPunct="0">
              <a:buNone/>
              <a:tabLst/>
              <a:defRPr lang="en-US" sz="1400" kern="1200">
                <a:latin typeface="Times New Roman" pitchFamily="18"/>
                <a:ea typeface="Arial Unicode MS" pitchFamily="2"/>
                <a:cs typeface="Tahoma" pitchFamily="2"/>
              </a:defRPr>
            </a:lvl1pPr>
          </a:lstStyle>
          <a:p>
            <a:pPr lvl="0"/>
            <a:endParaRPr lang="en-US"/>
          </a:p>
        </p:txBody>
      </p:sp>
      <p:sp>
        <p:nvSpPr>
          <p:cNvPr id="7" name="Slide Number Placeholder 6"/>
          <p:cNvSpPr txBox="1">
            <a:spLocks noGrp="1"/>
          </p:cNvSpPr>
          <p:nvPr>
            <p:ph type="sldNum" sz="quarter" idx="5"/>
          </p:nvPr>
        </p:nvSpPr>
        <p:spPr>
          <a:xfrm>
            <a:off x="4399200" y="9555480"/>
            <a:ext cx="3372840" cy="502560"/>
          </a:xfrm>
          <a:prstGeom prst="rect">
            <a:avLst/>
          </a:prstGeom>
          <a:noFill/>
          <a:ln>
            <a:noFill/>
          </a:ln>
        </p:spPr>
        <p:txBody>
          <a:bodyPr lIns="0" tIns="0" rIns="0" bIns="0" anchor="b"/>
          <a:lstStyle>
            <a:lvl1pPr lvl="0" algn="r" rtl="0" hangingPunct="0">
              <a:buNone/>
              <a:tabLst/>
              <a:defRPr lang="en-US" sz="1400" kern="1200">
                <a:latin typeface="Times New Roman" pitchFamily="18"/>
                <a:ea typeface="Arial Unicode MS" pitchFamily="2"/>
                <a:cs typeface="Tahoma" pitchFamily="2"/>
              </a:defRPr>
            </a:lvl1pPr>
          </a:lstStyle>
          <a:p>
            <a:pPr lvl="0"/>
            <a:fld id="{E8761779-13BE-487F-BBB5-F79074372DE2}" type="slidenum">
              <a:rPr/>
              <a:pPr lvl="0"/>
              <a:t>‹#›</a:t>
            </a:fld>
            <a:endParaRPr lang="en-US"/>
          </a:p>
        </p:txBody>
      </p:sp>
    </p:spTree>
  </p:cSld>
  <p:clrMap bg1="lt1" tx1="dk1" bg2="lt2" tx2="dk2" accent1="accent1" accent2="accent2" accent3="accent3" accent4="accent4" accent5="accent5" accent6="accent6" hlink="hlink" folHlink="folHlink"/>
  <p:notesStyle>
    <a:lvl1pPr marL="216000" marR="0" indent="-216000" rtl="0" hangingPunct="0">
      <a:tabLst/>
      <a:defRPr lang="en-US" sz="2000" b="0" i="0" u="none" strike="noStrike" kern="1200">
        <a:ln>
          <a:noFill/>
        </a:ln>
        <a:latin typeface="Arial" pitchFamily="18"/>
        <a:ea typeface="SimSun" pitchFamily="2"/>
        <a:cs typeface="Tahoma"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371600" y="763588"/>
            <a:ext cx="50292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7239" y="4777560"/>
            <a:ext cx="6217560" cy="4435920"/>
          </a:xfrm>
        </p:spPr>
        <p:txBody>
          <a:bodyPr/>
          <a:lstStyle/>
          <a:p>
            <a:r>
              <a:rPr lang="en-US" dirty="0" smtClean="0"/>
              <a:t>This was a delta</a:t>
            </a:r>
            <a:r>
              <a:rPr lang="en-US" baseline="0" dirty="0" smtClean="0"/>
              <a:t> airlines jumbo jet at DFW… we’ll get to that later</a:t>
            </a: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A3A0C9-1A98-4D61-8E2E-C9BC2D605D9A}" type="slidenum">
              <a:rPr lang="en-US"/>
              <a:pPr/>
              <a:t>2</a:t>
            </a:fld>
            <a:endParaRPr lang="en-US"/>
          </a:p>
        </p:txBody>
      </p:sp>
      <p:sp>
        <p:nvSpPr>
          <p:cNvPr id="684034" name="Rectangle 2"/>
          <p:cNvSpPr>
            <a:spLocks noGrp="1" noRot="1" noChangeAspect="1" noChangeArrowheads="1" noTextEdit="1"/>
          </p:cNvSpPr>
          <p:nvPr>
            <p:ph type="sldImg"/>
          </p:nvPr>
        </p:nvSpPr>
        <p:spPr>
          <a:xfrm>
            <a:off x="1371600" y="763588"/>
            <a:ext cx="5029200" cy="3771900"/>
          </a:xfrm>
          <a:ln/>
        </p:spPr>
      </p:sp>
      <p:sp>
        <p:nvSpPr>
          <p:cNvPr id="684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Large aircraft can</a:t>
            </a:r>
            <a:r>
              <a:rPr lang="en-US" baseline="0" dirty="0" smtClean="0"/>
              <a:t> also create significant turbulence</a:t>
            </a:r>
            <a:endParaRPr lang="en-US" dirty="0"/>
          </a:p>
        </p:txBody>
      </p:sp>
      <p:sp>
        <p:nvSpPr>
          <p:cNvPr id="4" name="Slide Number Placeholder 3"/>
          <p:cNvSpPr>
            <a:spLocks noGrp="1"/>
          </p:cNvSpPr>
          <p:nvPr>
            <p:ph type="sldNum" sz="quarter" idx="10"/>
          </p:nvPr>
        </p:nvSpPr>
        <p:spPr/>
        <p:txBody>
          <a:bodyPr/>
          <a:lstStyle/>
          <a:p>
            <a:pPr lvl="0"/>
            <a:fld id="{E8761779-13BE-487F-BBB5-F79074372DE2}" type="slidenum">
              <a:rPr lang="en-US" smtClean="0"/>
              <a:pPr lvl="0"/>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763588"/>
            <a:ext cx="5029200" cy="37719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lvl="0"/>
            <a:fld id="{E8761779-13BE-487F-BBB5-F79074372DE2}" type="slidenum">
              <a:rPr lang="en-US" smtClean="0"/>
              <a:pPr lvl="0"/>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371600" y="763588"/>
            <a:ext cx="50292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7239" y="4777560"/>
            <a:ext cx="6217560" cy="4435920"/>
          </a:xfrm>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lvl="0"/>
            <a:fld id="{E8761779-13BE-487F-BBB5-F79074372DE2}" type="slidenum">
              <a:rPr lang="en-US" smtClean="0"/>
              <a:pPr lvl="0"/>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DE5DB2-9C78-4865-8DA7-F9AC7B425D75}" type="slidenum">
              <a:rPr lang="en-US"/>
              <a:pPr/>
              <a:t>10</a:t>
            </a:fld>
            <a:endParaRPr lang="en-US"/>
          </a:p>
        </p:txBody>
      </p:sp>
      <p:sp>
        <p:nvSpPr>
          <p:cNvPr id="688130" name="Rectangle 2"/>
          <p:cNvSpPr>
            <a:spLocks noRot="1" noChangeArrowheads="1" noTextEdit="1"/>
          </p:cNvSpPr>
          <p:nvPr>
            <p:ph type="sldImg"/>
          </p:nvPr>
        </p:nvSpPr>
        <p:spPr>
          <a:xfrm>
            <a:off x="1371600" y="763588"/>
            <a:ext cx="5029200" cy="3771900"/>
          </a:xfrm>
          <a:ln/>
        </p:spPr>
      </p:sp>
      <p:sp>
        <p:nvSpPr>
          <p:cNvPr id="688131" name="Rectangle 3"/>
          <p:cNvSpPr>
            <a:spLocks noGrp="1" noChangeArrowheads="1"/>
          </p:cNvSpPr>
          <p:nvPr>
            <p:ph type="body" idx="1"/>
          </p:nvPr>
        </p:nvSpPr>
        <p:spPr/>
        <p:txBody>
          <a:bodyPr/>
          <a:lstStyle/>
          <a:p>
            <a:r>
              <a:rPr lang="en-US" dirty="0" smtClean="0"/>
              <a:t>Not only are the obstacles larger, but winds</a:t>
            </a:r>
            <a:r>
              <a:rPr lang="en-US" baseline="0" dirty="0" smtClean="0"/>
              <a:t> are stronger at higher altitudes.  Rotors and waves downstream = extreme, on good day max g’s easily exceeded</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0113C6-17A8-42EE-8A70-9DFD26FFAB5D}" type="slidenum">
              <a:rPr lang="en-US"/>
              <a:pPr/>
              <a:t>13</a:t>
            </a:fld>
            <a:endParaRPr lang="en-US"/>
          </a:p>
        </p:txBody>
      </p:sp>
      <p:sp>
        <p:nvSpPr>
          <p:cNvPr id="703490" name="Rectangle 2"/>
          <p:cNvSpPr>
            <a:spLocks noRot="1" noChangeArrowheads="1" noTextEdit="1"/>
          </p:cNvSpPr>
          <p:nvPr>
            <p:ph type="sldImg"/>
          </p:nvPr>
        </p:nvSpPr>
        <p:spPr>
          <a:xfrm>
            <a:off x="1371600" y="763588"/>
            <a:ext cx="5029200" cy="3771900"/>
          </a:xfrm>
          <a:ln/>
        </p:spPr>
      </p:sp>
      <p:sp>
        <p:nvSpPr>
          <p:cNvPr id="703491" name="Rectangle 3"/>
          <p:cNvSpPr>
            <a:spLocks noGrp="1" noChangeArrowheads="1"/>
          </p:cNvSpPr>
          <p:nvPr>
            <p:ph type="body" idx="1"/>
          </p:nvPr>
        </p:nvSpPr>
        <p:spPr/>
        <p:txBody>
          <a:bodyPr/>
          <a:lstStyle/>
          <a:p>
            <a:r>
              <a:rPr lang="en-US" dirty="0" smtClean="0"/>
              <a:t>Climbing out of RJTT… 60-70knots over the summit of </a:t>
            </a:r>
            <a:r>
              <a:rPr lang="en-US" dirty="0" err="1" smtClean="0"/>
              <a:t>fuji</a:t>
            </a:r>
            <a:r>
              <a:rPr lang="en-US" dirty="0" smtClean="0"/>
              <a:t>… high </a:t>
            </a:r>
            <a:r>
              <a:rPr lang="en-US" dirty="0" err="1" smtClean="0"/>
              <a:t>Tdd</a:t>
            </a:r>
            <a:r>
              <a:rPr lang="en-US" dirty="0" smtClean="0"/>
              <a:t>, no clouds for warning signs… USN aircraft registers 9gs during search… 707</a:t>
            </a:r>
            <a:r>
              <a:rPr lang="en-US" baseline="0" dirty="0" smtClean="0"/>
              <a:t> typical transport 3.8gs structural max.  Tail ripped off… no chance</a:t>
            </a:r>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363AAA-40FF-4E2C-AEE0-ED43DE85536D}" type="slidenum">
              <a:rPr lang="en-US"/>
              <a:pPr/>
              <a:t>14</a:t>
            </a:fld>
            <a:endParaRPr lang="en-US"/>
          </a:p>
        </p:txBody>
      </p:sp>
      <p:sp>
        <p:nvSpPr>
          <p:cNvPr id="689154" name="Rectangle 2"/>
          <p:cNvSpPr>
            <a:spLocks noRot="1" noChangeArrowheads="1" noTextEdit="1"/>
          </p:cNvSpPr>
          <p:nvPr>
            <p:ph type="sldImg"/>
          </p:nvPr>
        </p:nvSpPr>
        <p:spPr>
          <a:xfrm>
            <a:off x="1371600" y="763588"/>
            <a:ext cx="5029200" cy="3771900"/>
          </a:xfrm>
          <a:ln/>
        </p:spPr>
      </p:sp>
      <p:sp>
        <p:nvSpPr>
          <p:cNvPr id="689155" name="Rectangle 3"/>
          <p:cNvSpPr>
            <a:spLocks noGrp="1" noChangeArrowheads="1"/>
          </p:cNvSpPr>
          <p:nvPr>
            <p:ph type="body" idx="1"/>
          </p:nvPr>
        </p:nvSpPr>
        <p:spPr/>
        <p:txBody>
          <a:bodyPr/>
          <a:lstStyle/>
          <a:p>
            <a:r>
              <a:rPr lang="en-US" dirty="0" smtClean="0"/>
              <a:t>Updrafts and downdrafts near </a:t>
            </a:r>
            <a:r>
              <a:rPr lang="en-US" dirty="0" err="1" smtClean="0"/>
              <a:t>eachother</a:t>
            </a:r>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Talk</a:t>
            </a:r>
            <a:r>
              <a:rPr lang="en-US" baseline="0" dirty="0" smtClean="0"/>
              <a:t> about winds varying speed and direction, especially proximity of powerful updrafts and downdrafts</a:t>
            </a:r>
            <a:endParaRPr lang="en-US" dirty="0"/>
          </a:p>
        </p:txBody>
      </p:sp>
      <p:sp>
        <p:nvSpPr>
          <p:cNvPr id="4" name="Slide Number Placeholder 3"/>
          <p:cNvSpPr>
            <a:spLocks noGrp="1"/>
          </p:cNvSpPr>
          <p:nvPr>
            <p:ph type="sldNum" sz="quarter" idx="10"/>
          </p:nvPr>
        </p:nvSpPr>
        <p:spPr/>
        <p:txBody>
          <a:bodyPr/>
          <a:lstStyle/>
          <a:p>
            <a:pPr lvl="0"/>
            <a:fld id="{E8761779-13BE-487F-BBB5-F79074372DE2}" type="slidenum">
              <a:rPr lang="en-US" smtClean="0"/>
              <a:pPr lvl="0"/>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371600" y="763588"/>
            <a:ext cx="50292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7239" y="4777560"/>
            <a:ext cx="6217560" cy="4526280"/>
          </a:xfrm>
        </p:spPr>
        <p:txBody>
          <a:bodyPr>
            <a:spAutoFit/>
          </a:bodyPr>
          <a:lstStyle/>
          <a:p>
            <a:r>
              <a:rPr lang="en-US" dirty="0" smtClean="0"/>
              <a:t>A330 with about 230</a:t>
            </a:r>
            <a:r>
              <a:rPr lang="en-US" baseline="0" dirty="0" smtClean="0"/>
              <a:t> </a:t>
            </a:r>
            <a:r>
              <a:rPr lang="en-US" baseline="0" dirty="0" err="1" smtClean="0"/>
              <a:t>pax</a:t>
            </a:r>
            <a:r>
              <a:rPr lang="en-US" baseline="0" dirty="0" smtClean="0"/>
              <a:t>, 11+ hour flight, </a:t>
            </a:r>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371600" y="763588"/>
            <a:ext cx="50292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7239" y="4777560"/>
            <a:ext cx="6217560" cy="4435920"/>
          </a:xfrm>
        </p:spPr>
        <p:txBody>
          <a:bodyPr/>
          <a:lstStyle/>
          <a:p>
            <a:r>
              <a:rPr lang="en-US" dirty="0" smtClean="0"/>
              <a:t>Ask</a:t>
            </a:r>
            <a:r>
              <a:rPr lang="en-US" baseline="0" dirty="0" smtClean="0"/>
              <a:t> why it is curved</a:t>
            </a:r>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371600" y="763588"/>
            <a:ext cx="50292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7239" y="4777560"/>
            <a:ext cx="6217560" cy="4435920"/>
          </a:xfrm>
        </p:spPr>
        <p:txBody>
          <a:bodyPr/>
          <a:lstStyle/>
          <a:p>
            <a:r>
              <a:rPr lang="en-US" dirty="0" smtClean="0"/>
              <a:t>Now lets overview</a:t>
            </a:r>
            <a:r>
              <a:rPr lang="en-US" baseline="0" dirty="0" smtClean="0"/>
              <a:t> estimated route of flight</a:t>
            </a:r>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371600" y="763588"/>
            <a:ext cx="50292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7239" y="4777560"/>
            <a:ext cx="6217560" cy="4435920"/>
          </a:xfrm>
        </p:spPr>
        <p:txBody>
          <a:bodyPr/>
          <a:lstStyle/>
          <a:p>
            <a:r>
              <a:rPr lang="en-US" dirty="0" err="1" smtClean="0"/>
              <a:t>Acars</a:t>
            </a:r>
            <a:r>
              <a:rPr lang="en-US" dirty="0" smtClean="0"/>
              <a:t> messages eventually</a:t>
            </a:r>
            <a:r>
              <a:rPr lang="en-US" baseline="0" dirty="0" smtClean="0"/>
              <a:t> confirm location</a:t>
            </a:r>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371600" y="763588"/>
            <a:ext cx="50292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7239" y="4777560"/>
            <a:ext cx="6217560" cy="4435920"/>
          </a:xfrm>
        </p:spPr>
        <p:txBody>
          <a:bodyPr/>
          <a:lstStyle/>
          <a:p>
            <a:pPr marL="0" marR="0" lvl="0" indent="0" rtl="0" hangingPunct="0">
              <a:lnSpc>
                <a:spcPct val="100000"/>
              </a:lnSpc>
              <a:spcBef>
                <a:spcPts val="0"/>
              </a:spcBef>
              <a:spcAft>
                <a:spcPts val="0"/>
              </a:spcAft>
              <a:buNone/>
              <a:tabLst/>
            </a:pPr>
            <a:r>
              <a:rPr lang="en-US" sz="2000" b="0" i="0" u="none" strike="noStrike" kern="1200" dirty="0" smtClean="0">
                <a:ln>
                  <a:noFill/>
                </a:ln>
                <a:latin typeface="Arial" pitchFamily="18"/>
                <a:ea typeface="SimSun" pitchFamily="2"/>
                <a:cs typeface="Tahoma" pitchFamily="2"/>
              </a:rPr>
              <a:t>Notes</a:t>
            </a:r>
          </a:p>
          <a:p>
            <a:pPr marL="0" marR="0" lvl="0" indent="0" rtl="0" hangingPunct="0">
              <a:lnSpc>
                <a:spcPct val="100000"/>
              </a:lnSpc>
              <a:spcBef>
                <a:spcPts val="0"/>
              </a:spcBef>
              <a:spcAft>
                <a:spcPts val="0"/>
              </a:spcAft>
              <a:buNone/>
              <a:tabLst/>
            </a:pPr>
            <a:r>
              <a:rPr lang="en-US" sz="2000" b="0" i="0" u="none" strike="noStrike" kern="1200" dirty="0" smtClean="0">
                <a:ln>
                  <a:noFill/>
                </a:ln>
                <a:latin typeface="Arial" pitchFamily="18"/>
                <a:ea typeface="SimSun" pitchFamily="2"/>
                <a:cs typeface="Tahoma" pitchFamily="2"/>
              </a:rPr>
              <a:t>AFR1: The plane misses its next scheduled ATC call.  This is fairly routine... usually the plane is on the wrong frequency... so ATC calls up Air France operations, and they call the planes </a:t>
            </a:r>
            <a:r>
              <a:rPr lang="en-US" sz="2000" b="0" i="0" u="none" strike="noStrike" kern="1200" dirty="0" err="1" smtClean="0">
                <a:ln>
                  <a:noFill/>
                </a:ln>
                <a:latin typeface="Arial" pitchFamily="18"/>
                <a:ea typeface="SimSun" pitchFamily="2"/>
                <a:cs typeface="Tahoma" pitchFamily="2"/>
              </a:rPr>
              <a:t>Satphone</a:t>
            </a:r>
            <a:r>
              <a:rPr lang="en-US" sz="2000" b="0" i="0" u="none" strike="noStrike" kern="1200" dirty="0" smtClean="0">
                <a:ln>
                  <a:noFill/>
                </a:ln>
                <a:latin typeface="Arial" pitchFamily="18"/>
                <a:ea typeface="SimSun" pitchFamily="2"/>
                <a:cs typeface="Tahoma" pitchFamily="2"/>
              </a:rPr>
              <a:t>.</a:t>
            </a:r>
          </a:p>
          <a:p>
            <a:pPr marL="0" marR="0" lvl="0" indent="0" rtl="0" hangingPunct="0">
              <a:lnSpc>
                <a:spcPct val="100000"/>
              </a:lnSpc>
              <a:spcBef>
                <a:spcPts val="0"/>
              </a:spcBef>
              <a:spcAft>
                <a:spcPts val="0"/>
              </a:spcAft>
              <a:buNone/>
              <a:tabLst/>
            </a:pPr>
            <a:endParaRPr lang="en-US" sz="2000" b="0" i="0" u="none" strike="noStrike" kern="1200" dirty="0" smtClean="0">
              <a:ln>
                <a:noFill/>
              </a:ln>
              <a:latin typeface="Arial" pitchFamily="18"/>
              <a:ea typeface="SimSun" pitchFamily="2"/>
              <a:cs typeface="Tahoma" pitchFamily="2"/>
            </a:endParaRPr>
          </a:p>
          <a:p>
            <a:pPr marL="0" marR="0" lvl="0" indent="0" rtl="0" hangingPunct="0">
              <a:lnSpc>
                <a:spcPct val="100000"/>
              </a:lnSpc>
              <a:spcBef>
                <a:spcPts val="0"/>
              </a:spcBef>
              <a:spcAft>
                <a:spcPts val="0"/>
              </a:spcAft>
              <a:buNone/>
              <a:tabLst/>
            </a:pPr>
            <a:r>
              <a:rPr lang="en-US" sz="2000" b="0" i="0" u="none" strike="noStrike" kern="1200" dirty="0" smtClean="0">
                <a:ln>
                  <a:noFill/>
                </a:ln>
                <a:latin typeface="Arial" pitchFamily="18"/>
                <a:ea typeface="SimSun" pitchFamily="2"/>
                <a:cs typeface="Tahoma" pitchFamily="2"/>
              </a:rPr>
              <a:t>Cockpit sat phones are pretty awesome... they always work  They don't drop calls.  I used at my last job quite a bit, I never heard of a plane failing to respond to a </a:t>
            </a:r>
            <a:r>
              <a:rPr lang="en-US" sz="2000" b="0" i="0" u="none" strike="noStrike" kern="1200" dirty="0" err="1" smtClean="0">
                <a:ln>
                  <a:noFill/>
                </a:ln>
                <a:latin typeface="Arial" pitchFamily="18"/>
                <a:ea typeface="SimSun" pitchFamily="2"/>
                <a:cs typeface="Tahoma" pitchFamily="2"/>
              </a:rPr>
              <a:t>satphone</a:t>
            </a:r>
            <a:r>
              <a:rPr lang="en-US" sz="2000" dirty="0" smtClean="0">
                <a:latin typeface="Arial" pitchFamily="18"/>
                <a:ea typeface="SimSun" pitchFamily="2"/>
                <a:cs typeface="Tahoma" pitchFamily="2"/>
              </a:rPr>
              <a:t>.</a:t>
            </a:r>
            <a:endParaRPr lang="en-US" sz="2000" b="0" i="0" u="none" strike="noStrike" kern="1200" dirty="0" smtClean="0">
              <a:ln>
                <a:noFill/>
              </a:ln>
              <a:latin typeface="Arial" pitchFamily="18"/>
              <a:ea typeface="SimSun" pitchFamily="2"/>
              <a:cs typeface="Tahoma" pitchFamily="2"/>
            </a:endParaRPr>
          </a:p>
          <a:p>
            <a:pPr marL="0" marR="0" lvl="0" indent="0" rtl="0" hangingPunct="0">
              <a:lnSpc>
                <a:spcPct val="100000"/>
              </a:lnSpc>
              <a:spcBef>
                <a:spcPts val="0"/>
              </a:spcBef>
              <a:spcAft>
                <a:spcPts val="0"/>
              </a:spcAft>
              <a:buNone/>
              <a:tabLst/>
            </a:pPr>
            <a:endParaRPr lang="en-US" sz="2000" b="0" i="0" u="none" strike="noStrike" kern="1200" dirty="0" smtClean="0">
              <a:ln>
                <a:noFill/>
              </a:ln>
              <a:latin typeface="Arial" pitchFamily="18"/>
              <a:ea typeface="SimSun" pitchFamily="2"/>
              <a:cs typeface="Tahoma" pitchFamily="2"/>
            </a:endParaRPr>
          </a:p>
          <a:p>
            <a:pPr marL="0" marR="0" lvl="0" indent="0" rtl="0" hangingPunct="0">
              <a:lnSpc>
                <a:spcPct val="100000"/>
              </a:lnSpc>
              <a:spcBef>
                <a:spcPts val="0"/>
              </a:spcBef>
              <a:spcAft>
                <a:spcPts val="0"/>
              </a:spcAft>
              <a:buNone/>
              <a:tabLst/>
            </a:pPr>
            <a:r>
              <a:rPr lang="en-US" sz="2000" b="0" i="0" u="none" strike="noStrike" kern="1200" dirty="0" smtClean="0">
                <a:ln>
                  <a:noFill/>
                </a:ln>
                <a:latin typeface="Arial" pitchFamily="18"/>
                <a:ea typeface="SimSun" pitchFamily="2"/>
                <a:cs typeface="Tahoma" pitchFamily="2"/>
              </a:rPr>
              <a:t>So when AFR447 fails to respond to ATC and the sat phone... that is not routine... people get worried.  There is no radar coverage over the middle of the ocean, and the plane has not shown up at any of the possible diversion airports along the coast of Brazil or Africa, nor on any ATC radar along the coasts.  AFR ops can do nothing but keep calling and wait.  In the meantime, lets check the route of flight for weather... see if that could be causing a problem.</a:t>
            </a:r>
          </a:p>
          <a:p>
            <a:pPr marL="0" marR="0" lvl="0" indent="0" rtl="0" hangingPunct="0">
              <a:lnSpc>
                <a:spcPct val="100000"/>
              </a:lnSpc>
              <a:spcBef>
                <a:spcPts val="0"/>
              </a:spcBef>
              <a:spcAft>
                <a:spcPts val="0"/>
              </a:spcAft>
              <a:buNone/>
              <a:tabLst/>
            </a:pPr>
            <a:endParaRPr lang="en-US" sz="2000" b="0" i="0" u="none" strike="noStrike" kern="1200" dirty="0" smtClean="0">
              <a:ln>
                <a:noFill/>
              </a:ln>
              <a:latin typeface="Arial" pitchFamily="18"/>
              <a:ea typeface="SimSun" pitchFamily="2"/>
              <a:cs typeface="Tahoma" pitchFamily="2"/>
            </a:endParaRPr>
          </a:p>
          <a:p>
            <a:pPr marL="0" marR="0" lvl="0" indent="0" rtl="0" hangingPunct="0">
              <a:lnSpc>
                <a:spcPct val="100000"/>
              </a:lnSpc>
              <a:spcBef>
                <a:spcPts val="0"/>
              </a:spcBef>
              <a:spcAft>
                <a:spcPts val="0"/>
              </a:spcAft>
              <a:buNone/>
              <a:tabLst/>
            </a:pPr>
            <a:r>
              <a:rPr lang="en-US" sz="2000" b="0" i="0" u="none" strike="noStrike" kern="1200" dirty="0" smtClean="0">
                <a:ln>
                  <a:noFill/>
                </a:ln>
                <a:latin typeface="Arial" pitchFamily="18"/>
                <a:ea typeface="SimSun" pitchFamily="2"/>
                <a:cs typeface="Tahoma" pitchFamily="2"/>
              </a:rPr>
              <a:t>AFR2: This is the great circle route between Rio and Paris, which is the most direct route between two points on the earth.  On this picture it appears curved in this image because this is a 2d projection of the 3d world.  The circle represents the rough position of the aircraft when the ACARS </a:t>
            </a:r>
            <a:r>
              <a:rPr lang="en-US" sz="2000" b="0" i="0" u="none" strike="noStrike" kern="1200" dirty="0" err="1" smtClean="0">
                <a:ln>
                  <a:noFill/>
                </a:ln>
                <a:latin typeface="Arial" pitchFamily="18"/>
                <a:ea typeface="SimSun" pitchFamily="2"/>
                <a:cs typeface="Tahoma" pitchFamily="2"/>
              </a:rPr>
              <a:t>mx</a:t>
            </a:r>
            <a:r>
              <a:rPr lang="en-US" sz="2000" b="0" i="0" u="none" strike="noStrike" kern="1200" dirty="0" smtClean="0">
                <a:ln>
                  <a:noFill/>
                </a:ln>
                <a:latin typeface="Arial" pitchFamily="18"/>
                <a:ea typeface="SimSun" pitchFamily="2"/>
                <a:cs typeface="Tahoma" pitchFamily="2"/>
              </a:rPr>
              <a:t> reports </a:t>
            </a:r>
            <a:r>
              <a:rPr lang="en-US" sz="2000" b="0" i="0" u="none" strike="noStrike" kern="1200" dirty="0" err="1" smtClean="0">
                <a:ln>
                  <a:noFill/>
                </a:ln>
                <a:latin typeface="Arial" pitchFamily="18"/>
                <a:ea typeface="SimSun" pitchFamily="2"/>
                <a:cs typeface="Tahoma" pitchFamily="2"/>
              </a:rPr>
              <a:t>occured</a:t>
            </a:r>
            <a:r>
              <a:rPr lang="en-US" sz="2000" b="0" i="0" u="none" strike="noStrike" kern="1200" dirty="0" smtClean="0">
                <a:ln>
                  <a:noFill/>
                </a:ln>
                <a:latin typeface="Arial" pitchFamily="18"/>
                <a:ea typeface="SimSun" pitchFamily="2"/>
                <a:cs typeface="Tahoma" pitchFamily="2"/>
              </a:rPr>
              <a:t>.</a:t>
            </a:r>
          </a:p>
          <a:p>
            <a:pPr marL="0" marR="0" lvl="0" indent="0" rtl="0" hangingPunct="0">
              <a:lnSpc>
                <a:spcPct val="100000"/>
              </a:lnSpc>
              <a:spcBef>
                <a:spcPts val="0"/>
              </a:spcBef>
              <a:spcAft>
                <a:spcPts val="0"/>
              </a:spcAft>
              <a:buNone/>
              <a:tabLst/>
            </a:pPr>
            <a:endParaRPr lang="en-US" sz="2000" b="0" i="0" u="none" strike="noStrike" kern="1200" dirty="0" smtClean="0">
              <a:ln>
                <a:noFill/>
              </a:ln>
              <a:latin typeface="Arial" pitchFamily="18"/>
              <a:ea typeface="SimSun" pitchFamily="2"/>
              <a:cs typeface="Tahoma" pitchFamily="2"/>
            </a:endParaRPr>
          </a:p>
          <a:p>
            <a:pPr marL="0" marR="0" lvl="0" indent="0" rtl="0" hangingPunct="0">
              <a:lnSpc>
                <a:spcPct val="100000"/>
              </a:lnSpc>
              <a:spcBef>
                <a:spcPts val="0"/>
              </a:spcBef>
              <a:spcAft>
                <a:spcPts val="0"/>
              </a:spcAft>
              <a:buNone/>
              <a:tabLst/>
            </a:pPr>
            <a:r>
              <a:rPr lang="en-US" sz="2000" b="0" i="0" u="none" strike="noStrike" kern="1200" dirty="0" smtClean="0">
                <a:ln>
                  <a:noFill/>
                </a:ln>
                <a:latin typeface="Arial" pitchFamily="18"/>
                <a:ea typeface="SimSun" pitchFamily="2"/>
                <a:cs typeface="Tahoma" pitchFamily="2"/>
              </a:rPr>
              <a:t>AFR3: This is an infrared satellite image at about the same time the aircraft went missing.  It is taken by a US satellite in geostationary orbit. Infrared can be used to show the temperature of cloud tops, and by comparing them to model data we can estimate the height of the </a:t>
            </a:r>
            <a:r>
              <a:rPr lang="en-US" sz="2000" b="0" i="0" u="none" strike="noStrike" kern="1200" dirty="0" err="1" smtClean="0">
                <a:ln>
                  <a:noFill/>
                </a:ln>
                <a:latin typeface="Arial" pitchFamily="18"/>
                <a:ea typeface="SimSun" pitchFamily="2"/>
                <a:cs typeface="Tahoma" pitchFamily="2"/>
              </a:rPr>
              <a:t>the</a:t>
            </a:r>
            <a:r>
              <a:rPr lang="en-US" sz="2000" b="0" i="0" u="none" strike="noStrike" kern="1200" dirty="0" smtClean="0">
                <a:ln>
                  <a:noFill/>
                </a:ln>
                <a:latin typeface="Arial" pitchFamily="18"/>
                <a:ea typeface="SimSun" pitchFamily="2"/>
                <a:cs typeface="Tahoma" pitchFamily="2"/>
              </a:rPr>
              <a:t> thunderstorms in the ITCZ.  The whitest tops are the coldest and therefore highest.</a:t>
            </a:r>
          </a:p>
          <a:p>
            <a:pPr marL="0" marR="0" lvl="0" indent="0" rtl="0" hangingPunct="0">
              <a:lnSpc>
                <a:spcPct val="100000"/>
              </a:lnSpc>
              <a:spcBef>
                <a:spcPts val="0"/>
              </a:spcBef>
              <a:spcAft>
                <a:spcPts val="0"/>
              </a:spcAft>
              <a:buNone/>
              <a:tabLst/>
            </a:pPr>
            <a:endParaRPr lang="en-US" sz="2000" b="0" i="0" u="none" strike="noStrike" kern="1200" dirty="0" smtClean="0">
              <a:ln>
                <a:noFill/>
              </a:ln>
              <a:latin typeface="Arial" pitchFamily="18"/>
              <a:ea typeface="SimSun" pitchFamily="2"/>
              <a:cs typeface="Tahoma" pitchFamily="2"/>
            </a:endParaRPr>
          </a:p>
          <a:p>
            <a:pPr marL="0" marR="0" lvl="0" indent="0" rtl="0" hangingPunct="0">
              <a:lnSpc>
                <a:spcPct val="100000"/>
              </a:lnSpc>
              <a:spcBef>
                <a:spcPts val="0"/>
              </a:spcBef>
              <a:spcAft>
                <a:spcPts val="0"/>
              </a:spcAft>
              <a:buNone/>
              <a:tabLst/>
            </a:pPr>
            <a:r>
              <a:rPr lang="en-US" sz="2000" b="0" i="0" u="none" strike="noStrike" kern="1200" dirty="0" smtClean="0">
                <a:ln>
                  <a:noFill/>
                </a:ln>
                <a:latin typeface="Arial" pitchFamily="18"/>
                <a:ea typeface="SimSun" pitchFamily="2"/>
                <a:cs typeface="Tahoma" pitchFamily="2"/>
              </a:rPr>
              <a:t>Tops are at ~55,000(</a:t>
            </a:r>
            <a:r>
              <a:rPr lang="en-US" sz="2000" b="0" i="0" u="none" strike="noStrike" kern="1200" dirty="0" err="1" smtClean="0">
                <a:ln>
                  <a:noFill/>
                </a:ln>
                <a:latin typeface="Arial" pitchFamily="18"/>
                <a:ea typeface="SimSun" pitchFamily="2"/>
                <a:cs typeface="Tahoma" pitchFamily="2"/>
              </a:rPr>
              <a:t>tim</a:t>
            </a:r>
            <a:r>
              <a:rPr lang="en-US" sz="2000" b="0" i="0" u="none" strike="noStrike" kern="1200" dirty="0" smtClean="0">
                <a:ln>
                  <a:noFill/>
                </a:ln>
                <a:latin typeface="Arial" pitchFamily="18"/>
                <a:ea typeface="SimSun" pitchFamily="2"/>
                <a:cs typeface="Tahoma" pitchFamily="2"/>
              </a:rPr>
              <a:t> </a:t>
            </a:r>
            <a:r>
              <a:rPr lang="en-US" sz="2000" b="0" i="0" u="none" strike="noStrike" kern="1200" dirty="0" err="1" smtClean="0">
                <a:ln>
                  <a:noFill/>
                </a:ln>
                <a:latin typeface="Arial" pitchFamily="18"/>
                <a:ea typeface="SimSun" pitchFamily="2"/>
                <a:cs typeface="Tahoma" pitchFamily="2"/>
              </a:rPr>
              <a:t>vasquez</a:t>
            </a:r>
            <a:r>
              <a:rPr lang="en-US" sz="2000" b="0" i="0" u="none" strike="noStrike" kern="1200" dirty="0" smtClean="0">
                <a:ln>
                  <a:noFill/>
                </a:ln>
                <a:latin typeface="Arial" pitchFamily="18"/>
                <a:ea typeface="SimSun" pitchFamily="2"/>
                <a:cs typeface="Tahoma" pitchFamily="2"/>
              </a:rPr>
              <a:t>).  AFR447 is at 35,000.</a:t>
            </a:r>
          </a:p>
          <a:p>
            <a:pPr marL="0" marR="0" lvl="0" indent="0" rtl="0" hangingPunct="0">
              <a:lnSpc>
                <a:spcPct val="100000"/>
              </a:lnSpc>
              <a:spcBef>
                <a:spcPts val="0"/>
              </a:spcBef>
              <a:spcAft>
                <a:spcPts val="0"/>
              </a:spcAft>
              <a:buNone/>
              <a:tabLst/>
            </a:pPr>
            <a:endParaRPr lang="en-US" sz="2000" b="0" i="0" u="none" strike="noStrike" kern="1200" dirty="0" smtClean="0">
              <a:ln>
                <a:noFill/>
              </a:ln>
              <a:latin typeface="Arial" pitchFamily="18"/>
              <a:ea typeface="SimSun" pitchFamily="2"/>
              <a:cs typeface="Tahoma" pitchFamily="2"/>
            </a:endParaRPr>
          </a:p>
          <a:p>
            <a:pPr marL="0" marR="0" lvl="0" indent="0" rtl="0" hangingPunct="0">
              <a:lnSpc>
                <a:spcPct val="100000"/>
              </a:lnSpc>
              <a:spcBef>
                <a:spcPts val="0"/>
              </a:spcBef>
              <a:spcAft>
                <a:spcPts val="0"/>
              </a:spcAft>
              <a:buNone/>
              <a:tabLst/>
            </a:pPr>
            <a:r>
              <a:rPr lang="en-US" sz="2000" b="0" i="0" u="none" strike="noStrike" kern="1200" dirty="0" smtClean="0">
                <a:ln>
                  <a:noFill/>
                </a:ln>
                <a:latin typeface="Arial" pitchFamily="18"/>
                <a:ea typeface="SimSun" pitchFamily="2"/>
                <a:cs typeface="Tahoma" pitchFamily="2"/>
              </a:rPr>
              <a:t>AFR4:</a:t>
            </a:r>
          </a:p>
          <a:p>
            <a:pPr marL="0" marR="0" lvl="0" indent="0" rtl="0" hangingPunct="0">
              <a:lnSpc>
                <a:spcPct val="100000"/>
              </a:lnSpc>
              <a:spcBef>
                <a:spcPts val="0"/>
              </a:spcBef>
              <a:spcAft>
                <a:spcPts val="0"/>
              </a:spcAft>
              <a:buNone/>
              <a:tabLst/>
            </a:pPr>
            <a:r>
              <a:rPr lang="en-US" sz="2000" b="0" i="0" u="none" strike="noStrike" kern="1200" dirty="0" smtClean="0">
                <a:ln>
                  <a:noFill/>
                </a:ln>
                <a:latin typeface="Arial" pitchFamily="18"/>
                <a:ea typeface="SimSun" pitchFamily="2"/>
                <a:cs typeface="Tahoma" pitchFamily="2"/>
              </a:rPr>
              <a:t>Now </a:t>
            </a:r>
            <a:r>
              <a:rPr lang="en-US" sz="2000" b="0" i="0" u="none" strike="noStrike" kern="1200" dirty="0" err="1" smtClean="0">
                <a:ln>
                  <a:noFill/>
                </a:ln>
                <a:latin typeface="Arial" pitchFamily="18"/>
                <a:ea typeface="SimSun" pitchFamily="2"/>
                <a:cs typeface="Tahoma" pitchFamily="2"/>
              </a:rPr>
              <a:t>overlayed</a:t>
            </a:r>
            <a:r>
              <a:rPr lang="en-US" sz="2000" b="0" i="0" u="none" strike="noStrike" kern="1200" dirty="0" smtClean="0">
                <a:ln>
                  <a:noFill/>
                </a:ln>
                <a:latin typeface="Arial" pitchFamily="18"/>
                <a:ea typeface="SimSun" pitchFamily="2"/>
                <a:cs typeface="Tahoma" pitchFamily="2"/>
              </a:rPr>
              <a:t> is the flight path.  Again it is curved because of the map projection, </a:t>
            </a:r>
            <a:r>
              <a:rPr lang="en-US" sz="2000" b="0" i="0" u="none" strike="noStrike" kern="1200" dirty="0" err="1" smtClean="0">
                <a:ln>
                  <a:noFill/>
                </a:ln>
                <a:latin typeface="Arial" pitchFamily="18"/>
                <a:ea typeface="SimSun" pitchFamily="2"/>
                <a:cs typeface="Tahoma" pitchFamily="2"/>
              </a:rPr>
              <a:t>coverting</a:t>
            </a:r>
            <a:r>
              <a:rPr lang="en-US" sz="2000" b="0" i="0" u="none" strike="noStrike" kern="1200" dirty="0" smtClean="0">
                <a:ln>
                  <a:noFill/>
                </a:ln>
                <a:latin typeface="Arial" pitchFamily="18"/>
                <a:ea typeface="SimSun" pitchFamily="2"/>
                <a:cs typeface="Tahoma" pitchFamily="2"/>
              </a:rPr>
              <a:t> the 3d world to this image</a:t>
            </a:r>
          </a:p>
          <a:p>
            <a:pPr marL="0" marR="0" lvl="0" indent="0" rtl="0" hangingPunct="0">
              <a:lnSpc>
                <a:spcPct val="100000"/>
              </a:lnSpc>
              <a:spcBef>
                <a:spcPts val="0"/>
              </a:spcBef>
              <a:spcAft>
                <a:spcPts val="0"/>
              </a:spcAft>
              <a:buNone/>
              <a:tabLst/>
            </a:pPr>
            <a:endParaRPr lang="en-US" sz="2000" b="0" i="0" u="none" strike="noStrike" kern="1200" dirty="0" smtClean="0">
              <a:ln>
                <a:noFill/>
              </a:ln>
              <a:latin typeface="Arial" pitchFamily="18"/>
              <a:ea typeface="SimSun" pitchFamily="2"/>
              <a:cs typeface="Tahoma" pitchFamily="2"/>
            </a:endParaRPr>
          </a:p>
          <a:p>
            <a:pPr marL="0" marR="0" lvl="0" indent="0" rtl="0" hangingPunct="0">
              <a:lnSpc>
                <a:spcPct val="100000"/>
              </a:lnSpc>
              <a:spcBef>
                <a:spcPts val="0"/>
              </a:spcBef>
              <a:spcAft>
                <a:spcPts val="0"/>
              </a:spcAft>
              <a:buNone/>
              <a:tabLst/>
            </a:pPr>
            <a:r>
              <a:rPr lang="en-US" sz="2000" b="0" i="0" u="none" strike="noStrike" kern="1200" dirty="0" smtClean="0">
                <a:ln>
                  <a:noFill/>
                </a:ln>
                <a:latin typeface="Arial" pitchFamily="18"/>
                <a:ea typeface="SimSun" pitchFamily="2"/>
                <a:cs typeface="Tahoma" pitchFamily="2"/>
              </a:rPr>
              <a:t>They fly through a large line of thunderstorms.  The crew would have been using their onboard radar to find a safer route through as they approach, it is not known if they failed in this and entered one of the larger cells and extreme turbulence, or if more normal moderate or severe turbulence combined with improper crew or </a:t>
            </a:r>
            <a:r>
              <a:rPr lang="en-US" sz="2000" b="0" i="0" u="none" strike="noStrike" kern="1200" dirty="0" err="1" smtClean="0">
                <a:ln>
                  <a:noFill/>
                </a:ln>
                <a:latin typeface="Arial" pitchFamily="18"/>
                <a:ea typeface="SimSun" pitchFamily="2"/>
                <a:cs typeface="Tahoma" pitchFamily="2"/>
              </a:rPr>
              <a:t>autoflight</a:t>
            </a:r>
            <a:r>
              <a:rPr lang="en-US" sz="2000" b="0" i="0" u="none" strike="noStrike" kern="1200" dirty="0" smtClean="0">
                <a:ln>
                  <a:noFill/>
                </a:ln>
                <a:latin typeface="Arial" pitchFamily="18"/>
                <a:ea typeface="SimSun" pitchFamily="2"/>
                <a:cs typeface="Tahoma" pitchFamily="2"/>
              </a:rPr>
              <a:t> response to overstress the airframe.</a:t>
            </a:r>
          </a:p>
          <a:p>
            <a:pPr marL="0" marR="0" lvl="0" indent="0" rtl="0" hangingPunct="0">
              <a:lnSpc>
                <a:spcPct val="100000"/>
              </a:lnSpc>
              <a:spcBef>
                <a:spcPts val="0"/>
              </a:spcBef>
              <a:spcAft>
                <a:spcPts val="0"/>
              </a:spcAft>
              <a:buNone/>
              <a:tabLst/>
            </a:pPr>
            <a:endParaRPr lang="en-US" sz="2000" b="0" i="0" u="none" strike="noStrike" kern="1200" dirty="0" smtClean="0">
              <a:ln>
                <a:noFill/>
              </a:ln>
              <a:latin typeface="Arial" pitchFamily="18"/>
              <a:ea typeface="SimSun" pitchFamily="2"/>
              <a:cs typeface="Tahoma" pitchFamily="2"/>
            </a:endParaRPr>
          </a:p>
          <a:p>
            <a:pPr marL="0" marR="0" lvl="0" indent="0" rtl="0" hangingPunct="0">
              <a:lnSpc>
                <a:spcPct val="100000"/>
              </a:lnSpc>
              <a:spcBef>
                <a:spcPts val="0"/>
              </a:spcBef>
              <a:spcAft>
                <a:spcPts val="0"/>
              </a:spcAft>
              <a:buNone/>
              <a:tabLst/>
            </a:pPr>
            <a:r>
              <a:rPr lang="en-US" sz="2000" b="0" i="0" u="none" strike="noStrike" kern="1200" dirty="0" smtClean="0">
                <a:ln>
                  <a:noFill/>
                </a:ln>
                <a:latin typeface="Arial" pitchFamily="18"/>
                <a:ea typeface="SimSun" pitchFamily="2"/>
                <a:cs typeface="Tahoma" pitchFamily="2"/>
              </a:rPr>
              <a:t>Read </a:t>
            </a:r>
            <a:r>
              <a:rPr lang="en-US" sz="2000" b="0" i="0" u="none" strike="noStrike" kern="1200" dirty="0" err="1" smtClean="0">
                <a:ln>
                  <a:noFill/>
                </a:ln>
                <a:latin typeface="Arial" pitchFamily="18"/>
                <a:ea typeface="SimSun" pitchFamily="2"/>
                <a:cs typeface="Tahoma" pitchFamily="2"/>
              </a:rPr>
              <a:t>mx</a:t>
            </a:r>
            <a:r>
              <a:rPr lang="en-US" sz="2000" b="0" i="0" u="none" strike="noStrike" kern="1200" dirty="0" smtClean="0">
                <a:ln>
                  <a:noFill/>
                </a:ln>
                <a:latin typeface="Arial" pitchFamily="18"/>
                <a:ea typeface="SimSun" pitchFamily="2"/>
                <a:cs typeface="Tahoma" pitchFamily="2"/>
              </a:rPr>
              <a:t> messages</a:t>
            </a:r>
          </a:p>
          <a:p>
            <a:pPr marL="0" marR="0" lvl="0" indent="0" rtl="0" hangingPunct="0">
              <a:lnSpc>
                <a:spcPct val="100000"/>
              </a:lnSpc>
              <a:spcBef>
                <a:spcPts val="0"/>
              </a:spcBef>
              <a:spcAft>
                <a:spcPts val="0"/>
              </a:spcAft>
              <a:buNone/>
              <a:tabLst/>
            </a:pPr>
            <a:endParaRPr lang="en-US" sz="2000" b="0" i="0" u="none" strike="noStrike" kern="1200" dirty="0" smtClean="0">
              <a:ln>
                <a:noFill/>
              </a:ln>
              <a:latin typeface="Arial" pitchFamily="18"/>
              <a:ea typeface="SimSun" pitchFamily="2"/>
              <a:cs typeface="Tahoma" pitchFamily="2"/>
            </a:endParaRPr>
          </a:p>
          <a:p>
            <a:pPr marL="0" marR="0" lvl="0" indent="0" rtl="0" hangingPunct="0">
              <a:lnSpc>
                <a:spcPct val="100000"/>
              </a:lnSpc>
              <a:spcBef>
                <a:spcPts val="0"/>
              </a:spcBef>
              <a:spcAft>
                <a:spcPts val="0"/>
              </a:spcAft>
              <a:buNone/>
              <a:tabLst/>
            </a:pPr>
            <a:r>
              <a:rPr lang="en-US" sz="2000" b="0" i="0" u="none" strike="noStrike" kern="1200" dirty="0" smtClean="0">
                <a:ln>
                  <a:noFill/>
                </a:ln>
                <a:latin typeface="Arial" pitchFamily="18"/>
                <a:ea typeface="SimSun" pitchFamily="2"/>
                <a:cs typeface="Tahoma" pitchFamily="2"/>
              </a:rPr>
              <a:t>AFR5:  It is soon clear that the aircraft is down in the </a:t>
            </a:r>
            <a:r>
              <a:rPr lang="en-US" sz="2000" b="0" i="0" u="none" strike="noStrike" kern="1200" dirty="0" err="1" smtClean="0">
                <a:ln>
                  <a:noFill/>
                </a:ln>
                <a:latin typeface="Arial" pitchFamily="18"/>
                <a:ea typeface="SimSun" pitchFamily="2"/>
                <a:cs typeface="Tahoma" pitchFamily="2"/>
              </a:rPr>
              <a:t>atlantic</a:t>
            </a:r>
            <a:r>
              <a:rPr lang="en-US" sz="2000" b="0" i="0" u="none" strike="noStrike" kern="1200" dirty="0" smtClean="0">
                <a:ln>
                  <a:noFill/>
                </a:ln>
                <a:latin typeface="Arial" pitchFamily="18"/>
                <a:ea typeface="SimSun" pitchFamily="2"/>
                <a:cs typeface="Tahoma" pitchFamily="2"/>
              </a:rPr>
              <a:t>.  The </a:t>
            </a:r>
            <a:r>
              <a:rPr lang="en-US" sz="2000" b="0" i="0" u="none" strike="noStrike" kern="1200" dirty="0" err="1" smtClean="0">
                <a:ln>
                  <a:noFill/>
                </a:ln>
                <a:latin typeface="Arial" pitchFamily="18"/>
                <a:ea typeface="SimSun" pitchFamily="2"/>
                <a:cs typeface="Tahoma" pitchFamily="2"/>
              </a:rPr>
              <a:t>hudson</a:t>
            </a:r>
            <a:r>
              <a:rPr lang="en-US" sz="2000" b="0" i="0" u="none" strike="noStrike" kern="1200" dirty="0" smtClean="0">
                <a:ln>
                  <a:noFill/>
                </a:ln>
                <a:latin typeface="Arial" pitchFamily="18"/>
                <a:ea typeface="SimSun" pitchFamily="2"/>
                <a:cs typeface="Tahoma" pitchFamily="2"/>
              </a:rPr>
              <a:t> crash is not representative of aircraft </a:t>
            </a:r>
            <a:r>
              <a:rPr lang="en-US" sz="2000" b="0" i="0" u="none" strike="noStrike" kern="1200" dirty="0" err="1" smtClean="0">
                <a:ln>
                  <a:noFill/>
                </a:ln>
                <a:latin typeface="Arial" pitchFamily="18"/>
                <a:ea typeface="SimSun" pitchFamily="2"/>
                <a:cs typeface="Tahoma" pitchFamily="2"/>
              </a:rPr>
              <a:t>ditchings</a:t>
            </a:r>
            <a:r>
              <a:rPr lang="en-US" sz="2000" b="0" i="0" u="none" strike="noStrike" kern="1200" dirty="0" smtClean="0">
                <a:ln>
                  <a:noFill/>
                </a:ln>
                <a:latin typeface="Arial" pitchFamily="18"/>
                <a:ea typeface="SimSun" pitchFamily="2"/>
                <a:cs typeface="Tahoma" pitchFamily="2"/>
              </a:rPr>
              <a:t>.  You don't get to go down in the middle of a line of thunderstorms hundreds of miles offshore and live.  It just </a:t>
            </a:r>
            <a:r>
              <a:rPr lang="en-US" sz="2000" b="0" i="0" u="none" strike="noStrike" kern="1200" dirty="0" err="1" smtClean="0">
                <a:ln>
                  <a:noFill/>
                </a:ln>
                <a:latin typeface="Arial" pitchFamily="18"/>
                <a:ea typeface="SimSun" pitchFamily="2"/>
                <a:cs typeface="Tahoma" pitchFamily="2"/>
              </a:rPr>
              <a:t>doesnt</a:t>
            </a:r>
            <a:r>
              <a:rPr lang="en-US" sz="2000" b="0" i="0" u="none" strike="noStrike" kern="1200" dirty="0" smtClean="0">
                <a:ln>
                  <a:noFill/>
                </a:ln>
                <a:latin typeface="Arial" pitchFamily="18"/>
                <a:ea typeface="SimSun" pitchFamily="2"/>
                <a:cs typeface="Tahoma" pitchFamily="2"/>
              </a:rPr>
              <a:t> happen. Final confirmation occurs when the aircrafts scheduled arrival time comes and goes.  The aircraft obviously does not appear at de </a:t>
            </a:r>
            <a:r>
              <a:rPr lang="en-US" sz="2000" b="0" i="0" u="none" strike="noStrike" kern="1200" dirty="0" err="1" smtClean="0">
                <a:ln>
                  <a:noFill/>
                </a:ln>
                <a:latin typeface="Arial" pitchFamily="18"/>
                <a:ea typeface="SimSun" pitchFamily="2"/>
                <a:cs typeface="Tahoma" pitchFamily="2"/>
              </a:rPr>
              <a:t>gaule</a:t>
            </a:r>
            <a:endParaRPr lang="en-US" sz="2000" b="0" i="0" u="none" strike="noStrike" kern="1200" dirty="0" smtClean="0">
              <a:ln>
                <a:noFill/>
              </a:ln>
              <a:latin typeface="Arial" pitchFamily="18"/>
              <a:ea typeface="SimSun" pitchFamily="2"/>
              <a:cs typeface="Tahoma" pitchFamily="2"/>
            </a:endParaRPr>
          </a:p>
          <a:p>
            <a:pPr marL="0" marR="0" lvl="0" indent="0" rtl="0" hangingPunct="0">
              <a:lnSpc>
                <a:spcPct val="100000"/>
              </a:lnSpc>
              <a:spcBef>
                <a:spcPts val="0"/>
              </a:spcBef>
              <a:spcAft>
                <a:spcPts val="0"/>
              </a:spcAft>
              <a:buNone/>
              <a:tabLst/>
            </a:pPr>
            <a:endParaRPr lang="en-US" sz="2000" b="0" i="0" u="none" strike="noStrike" kern="1200" dirty="0" smtClean="0">
              <a:ln>
                <a:noFill/>
              </a:ln>
              <a:latin typeface="Arial" pitchFamily="18"/>
              <a:ea typeface="SimSun" pitchFamily="2"/>
              <a:cs typeface="Tahoma" pitchFamily="2"/>
            </a:endParaRPr>
          </a:p>
          <a:p>
            <a:pPr marL="0" marR="0" lvl="0" indent="0" rtl="0" hangingPunct="0">
              <a:lnSpc>
                <a:spcPct val="100000"/>
              </a:lnSpc>
              <a:spcBef>
                <a:spcPts val="0"/>
              </a:spcBef>
              <a:spcAft>
                <a:spcPts val="0"/>
              </a:spcAft>
              <a:buNone/>
              <a:tabLst/>
            </a:pPr>
            <a:r>
              <a:rPr lang="en-US" sz="2000" b="0" i="0" u="none" strike="noStrike" kern="1200" dirty="0" smtClean="0">
                <a:ln>
                  <a:noFill/>
                </a:ln>
                <a:latin typeface="Arial" pitchFamily="18"/>
                <a:ea typeface="SimSun" pitchFamily="2"/>
                <a:cs typeface="Tahoma" pitchFamily="2"/>
              </a:rPr>
              <a:t>A few remnants of AFR447 remain floating, and over the next week are found by ships of the </a:t>
            </a:r>
            <a:r>
              <a:rPr lang="en-US" sz="2000" b="0" i="0" u="none" strike="noStrike" kern="1200" dirty="0" err="1" smtClean="0">
                <a:ln>
                  <a:noFill/>
                </a:ln>
                <a:latin typeface="Arial" pitchFamily="18"/>
                <a:ea typeface="SimSun" pitchFamily="2"/>
                <a:cs typeface="Tahoma" pitchFamily="2"/>
              </a:rPr>
              <a:t>french</a:t>
            </a:r>
            <a:r>
              <a:rPr lang="en-US" sz="2000" b="0" i="0" u="none" strike="noStrike" kern="1200" dirty="0" smtClean="0">
                <a:ln>
                  <a:noFill/>
                </a:ln>
                <a:latin typeface="Arial" pitchFamily="18"/>
                <a:ea typeface="SimSun" pitchFamily="2"/>
                <a:cs typeface="Tahoma" pitchFamily="2"/>
              </a:rPr>
              <a:t> and </a:t>
            </a:r>
            <a:r>
              <a:rPr lang="en-US" sz="2000" b="0" i="0" u="none" strike="noStrike" kern="1200" dirty="0" err="1" smtClean="0">
                <a:ln>
                  <a:noFill/>
                </a:ln>
                <a:latin typeface="Arial" pitchFamily="18"/>
                <a:ea typeface="SimSun" pitchFamily="2"/>
                <a:cs typeface="Tahoma" pitchFamily="2"/>
              </a:rPr>
              <a:t>brazilian</a:t>
            </a:r>
            <a:r>
              <a:rPr lang="en-US" sz="2000" b="0" i="0" u="none" strike="noStrike" kern="1200" dirty="0" smtClean="0">
                <a:ln>
                  <a:noFill/>
                </a:ln>
                <a:latin typeface="Arial" pitchFamily="18"/>
                <a:ea typeface="SimSun" pitchFamily="2"/>
                <a:cs typeface="Tahoma" pitchFamily="2"/>
              </a:rPr>
              <a:t> navies.  The black boxes are not recovered.  There are no witnesses.  There are no survivors.  All we have is that satellite picture.  Given the location(equatorial) hail was not a factor.  Icing was not a factor at that altitude.  It is not likely that </a:t>
            </a:r>
            <a:r>
              <a:rPr lang="en-US" sz="2000" b="0" i="0" u="none" strike="noStrike" kern="1200" dirty="0" err="1" smtClean="0">
                <a:ln>
                  <a:noFill/>
                </a:ln>
                <a:latin typeface="Arial" pitchFamily="18"/>
                <a:ea typeface="SimSun" pitchFamily="2"/>
                <a:cs typeface="Tahoma" pitchFamily="2"/>
              </a:rPr>
              <a:t>ligntning</a:t>
            </a:r>
            <a:r>
              <a:rPr lang="en-US" sz="2000" b="0" i="0" u="none" strike="noStrike" kern="1200" dirty="0" smtClean="0">
                <a:ln>
                  <a:noFill/>
                </a:ln>
                <a:latin typeface="Arial" pitchFamily="18"/>
                <a:ea typeface="SimSun" pitchFamily="2"/>
                <a:cs typeface="Tahoma" pitchFamily="2"/>
              </a:rPr>
              <a:t> could bring down that plane.  Despite relying entirely on its computers, they are hardened against EM shock or surge.  The conclusion is that strong turbulence contributed in large part, again perhaps with pilot or </a:t>
            </a:r>
            <a:r>
              <a:rPr lang="en-US" sz="2000" b="0" i="0" u="none" strike="noStrike" kern="1200" dirty="0" err="1" smtClean="0">
                <a:ln>
                  <a:noFill/>
                </a:ln>
                <a:latin typeface="Arial" pitchFamily="18"/>
                <a:ea typeface="SimSun" pitchFamily="2"/>
                <a:cs typeface="Tahoma" pitchFamily="2"/>
              </a:rPr>
              <a:t>autoflight</a:t>
            </a:r>
            <a:r>
              <a:rPr lang="en-US" sz="2000" b="0" i="0" u="none" strike="noStrike" kern="1200" dirty="0" smtClean="0">
                <a:ln>
                  <a:noFill/>
                </a:ln>
                <a:latin typeface="Arial" pitchFamily="18"/>
                <a:ea typeface="SimSun" pitchFamily="2"/>
                <a:cs typeface="Tahoma" pitchFamily="2"/>
              </a:rPr>
              <a:t> error, to bring down the plane.</a:t>
            </a:r>
            <a:endParaRPr lang="en-US" sz="2000" b="0" i="0" u="none" strike="noStrike" kern="1200" dirty="0">
              <a:ln>
                <a:noFill/>
              </a:ln>
              <a:latin typeface="Arial" pitchFamily="18"/>
              <a:ea typeface="SimSun" pitchFamily="2"/>
              <a:cs typeface="Tahoma" pitchFamily="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371600" y="763588"/>
            <a:ext cx="50292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7239" y="4777560"/>
            <a:ext cx="6217560" cy="4435920"/>
          </a:xfrm>
        </p:spPr>
        <p:txBody>
          <a:bodyPr/>
          <a:lstStyle/>
          <a:p>
            <a:r>
              <a:rPr lang="en-US" dirty="0" smtClean="0"/>
              <a:t>Brazilian navy… marine </a:t>
            </a:r>
            <a:r>
              <a:rPr lang="en-US" dirty="0" err="1" smtClean="0"/>
              <a:t>nationale</a:t>
            </a:r>
            <a:r>
              <a:rPr lang="en-US" dirty="0" smtClean="0"/>
              <a:t>… search for weeks… black</a:t>
            </a:r>
            <a:r>
              <a:rPr lang="en-US" baseline="0" dirty="0" smtClean="0"/>
              <a:t> boxes deep down… still searching… high pressure salt water?</a:t>
            </a:r>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Play video… captain recognizes threat… 72</a:t>
            </a:r>
            <a:r>
              <a:rPr lang="en-US" baseline="0" dirty="0" smtClean="0"/>
              <a:t> knots of shear(</a:t>
            </a:r>
            <a:r>
              <a:rPr lang="en-US" baseline="0" dirty="0" err="1" smtClean="0"/>
              <a:t>ntsb</a:t>
            </a:r>
            <a:r>
              <a:rPr lang="en-US" baseline="0" dirty="0" smtClean="0"/>
              <a:t>)… </a:t>
            </a:r>
            <a:r>
              <a:rPr lang="en-US" baseline="0" dirty="0" err="1" smtClean="0"/>
              <a:t>Vref</a:t>
            </a:r>
            <a:r>
              <a:rPr lang="en-US" baseline="0" dirty="0" smtClean="0"/>
              <a:t>(+10?)=140… </a:t>
            </a:r>
            <a:r>
              <a:rPr lang="en-US" baseline="0" dirty="0" err="1" smtClean="0"/>
              <a:t>Vso</a:t>
            </a:r>
            <a:r>
              <a:rPr lang="en-US" baseline="0" dirty="0" smtClean="0"/>
              <a:t>=120 = dead… copilot “right ahead of us”</a:t>
            </a:r>
            <a:endParaRPr lang="en-US" dirty="0"/>
          </a:p>
        </p:txBody>
      </p:sp>
      <p:sp>
        <p:nvSpPr>
          <p:cNvPr id="4" name="Slide Number Placeholder 3"/>
          <p:cNvSpPr>
            <a:spLocks noGrp="1"/>
          </p:cNvSpPr>
          <p:nvPr>
            <p:ph type="sldNum" sz="quarter" idx="10"/>
          </p:nvPr>
        </p:nvSpPr>
        <p:spPr/>
        <p:txBody>
          <a:bodyPr/>
          <a:lstStyle/>
          <a:p>
            <a:pPr lvl="0"/>
            <a:fld id="{E8761779-13BE-487F-BBB5-F79074372DE2}" type="slidenum">
              <a:rPr lang="en-US" smtClean="0"/>
              <a:pPr lvl="0"/>
              <a:t>22</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Glidescope</a:t>
            </a:r>
            <a:r>
              <a:rPr lang="en-US" dirty="0" smtClean="0"/>
              <a:t>… pilot attempting to fly this… headwind,</a:t>
            </a:r>
            <a:r>
              <a:rPr lang="en-US" baseline="0" dirty="0" smtClean="0"/>
              <a:t> shear to tailwind… ~180mph… cover distance in ~20 seconds… dirty aircraft slow to climb, large jet engines slow to spool up… too late</a:t>
            </a:r>
          </a:p>
        </p:txBody>
      </p:sp>
      <p:sp>
        <p:nvSpPr>
          <p:cNvPr id="4" name="Slide Number Placeholder 3"/>
          <p:cNvSpPr>
            <a:spLocks noGrp="1"/>
          </p:cNvSpPr>
          <p:nvPr>
            <p:ph type="sldNum" sz="quarter" idx="10"/>
          </p:nvPr>
        </p:nvSpPr>
        <p:spPr/>
        <p:txBody>
          <a:bodyPr/>
          <a:lstStyle/>
          <a:p>
            <a:pPr lvl="0"/>
            <a:fld id="{E8761779-13BE-487F-BBB5-F79074372DE2}" type="slidenum">
              <a:rPr lang="en-US" smtClean="0"/>
              <a:pPr lvl="0"/>
              <a:t>23</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371600" y="763588"/>
            <a:ext cx="50292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7239" y="4777560"/>
            <a:ext cx="6217560" cy="4435920"/>
          </a:xfrm>
        </p:spPr>
        <p:txBody>
          <a:bodyPr/>
          <a:lstStyle/>
          <a:p>
            <a:r>
              <a:rPr lang="en-US" dirty="0" smtClean="0"/>
              <a:t>Delete maybe?</a:t>
            </a:r>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763588"/>
            <a:ext cx="5029200" cy="3771900"/>
          </a:xfrm>
        </p:spPr>
      </p:sp>
      <p:sp>
        <p:nvSpPr>
          <p:cNvPr id="3" name="Notes Placeholder 2"/>
          <p:cNvSpPr>
            <a:spLocks noGrp="1"/>
          </p:cNvSpPr>
          <p:nvPr>
            <p:ph type="body" idx="1"/>
          </p:nvPr>
        </p:nvSpPr>
        <p:spPr/>
        <p:txBody>
          <a:bodyPr>
            <a:normAutofit/>
          </a:bodyPr>
          <a:lstStyle/>
          <a:p>
            <a:r>
              <a:rPr lang="en-US" dirty="0" smtClean="0"/>
              <a:t>…typical</a:t>
            </a:r>
            <a:r>
              <a:rPr lang="en-US" baseline="0" dirty="0" smtClean="0"/>
              <a:t> pilots… </a:t>
            </a:r>
            <a:endParaRPr lang="en-US" dirty="0"/>
          </a:p>
        </p:txBody>
      </p:sp>
      <p:sp>
        <p:nvSpPr>
          <p:cNvPr id="4" name="Slide Number Placeholder 3"/>
          <p:cNvSpPr>
            <a:spLocks noGrp="1"/>
          </p:cNvSpPr>
          <p:nvPr>
            <p:ph type="sldNum" sz="quarter" idx="10"/>
          </p:nvPr>
        </p:nvSpPr>
        <p:spPr/>
        <p:txBody>
          <a:bodyPr/>
          <a:lstStyle/>
          <a:p>
            <a:pPr lvl="0"/>
            <a:fld id="{E8761779-13BE-487F-BBB5-F79074372DE2}" type="slidenum">
              <a:rPr lang="en-US" smtClean="0"/>
              <a:pPr lvl="0"/>
              <a:t>25</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Radar(land</a:t>
            </a:r>
            <a:r>
              <a:rPr lang="en-US" baseline="0" dirty="0" smtClean="0"/>
              <a:t> and airborne)</a:t>
            </a:r>
            <a:r>
              <a:rPr lang="en-US" dirty="0" smtClean="0"/>
              <a:t> sees</a:t>
            </a:r>
            <a:r>
              <a:rPr lang="en-US" baseline="0" dirty="0" smtClean="0"/>
              <a:t> </a:t>
            </a:r>
            <a:r>
              <a:rPr lang="en-US" baseline="0" dirty="0" err="1" smtClean="0"/>
              <a:t>tstorms</a:t>
            </a:r>
            <a:r>
              <a:rPr lang="en-US" baseline="0" dirty="0" smtClean="0"/>
              <a:t>… better forecasts… better knowledge… LLWAS… TDWR… PIREPs</a:t>
            </a:r>
            <a:endParaRPr lang="en-US" dirty="0"/>
          </a:p>
        </p:txBody>
      </p:sp>
      <p:sp>
        <p:nvSpPr>
          <p:cNvPr id="4" name="Slide Number Placeholder 3"/>
          <p:cNvSpPr>
            <a:spLocks noGrp="1"/>
          </p:cNvSpPr>
          <p:nvPr>
            <p:ph type="sldNum" sz="quarter" idx="10"/>
          </p:nvPr>
        </p:nvSpPr>
        <p:spPr/>
        <p:txBody>
          <a:bodyPr/>
          <a:lstStyle/>
          <a:p>
            <a:pPr lvl="0"/>
            <a:fld id="{E8761779-13BE-487F-BBB5-F79074372DE2}" type="slidenum">
              <a:rPr lang="en-US" smtClean="0"/>
              <a:pPr lvl="0"/>
              <a:t>26</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1579BC-41A0-4589-AF30-37AEF0CF1E22}" type="slidenum">
              <a:rPr lang="en-US"/>
              <a:pPr/>
              <a:t>27</a:t>
            </a:fld>
            <a:endParaRPr lang="en-US"/>
          </a:p>
        </p:txBody>
      </p:sp>
      <p:sp>
        <p:nvSpPr>
          <p:cNvPr id="693250" name="Rectangle 2"/>
          <p:cNvSpPr>
            <a:spLocks noRot="1" noChangeArrowheads="1" noTextEdit="1"/>
          </p:cNvSpPr>
          <p:nvPr>
            <p:ph type="sldImg"/>
          </p:nvPr>
        </p:nvSpPr>
        <p:spPr>
          <a:xfrm>
            <a:off x="1371600" y="763588"/>
            <a:ext cx="5029200" cy="3771900"/>
          </a:xfrm>
          <a:ln/>
        </p:spPr>
      </p:sp>
      <p:sp>
        <p:nvSpPr>
          <p:cNvPr id="6932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2A11EF-7955-402D-8023-B25186EED624}" type="slidenum">
              <a:rPr lang="en-US"/>
              <a:pPr/>
              <a:t>28</a:t>
            </a:fld>
            <a:endParaRPr lang="en-US"/>
          </a:p>
        </p:txBody>
      </p:sp>
      <p:sp>
        <p:nvSpPr>
          <p:cNvPr id="694274" name="Rectangle 2"/>
          <p:cNvSpPr>
            <a:spLocks noRot="1" noChangeArrowheads="1" noTextEdit="1"/>
          </p:cNvSpPr>
          <p:nvPr>
            <p:ph type="sldImg"/>
          </p:nvPr>
        </p:nvSpPr>
        <p:spPr>
          <a:xfrm>
            <a:off x="1371600" y="763588"/>
            <a:ext cx="5029200" cy="3771900"/>
          </a:xfrm>
          <a:ln/>
        </p:spPr>
      </p:sp>
      <p:sp>
        <p:nvSpPr>
          <p:cNvPr id="694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C2D02C-C09C-4B82-A887-165E26D27098}" type="slidenum">
              <a:rPr lang="en-US"/>
              <a:pPr/>
              <a:t>29</a:t>
            </a:fld>
            <a:endParaRPr lang="en-US"/>
          </a:p>
        </p:txBody>
      </p:sp>
      <p:sp>
        <p:nvSpPr>
          <p:cNvPr id="695298" name="Rectangle 2"/>
          <p:cNvSpPr>
            <a:spLocks noRot="1" noChangeArrowheads="1" noTextEdit="1"/>
          </p:cNvSpPr>
          <p:nvPr>
            <p:ph type="sldImg"/>
          </p:nvPr>
        </p:nvSpPr>
        <p:spPr>
          <a:xfrm>
            <a:off x="1371600" y="763588"/>
            <a:ext cx="5029200" cy="3771900"/>
          </a:xfrm>
          <a:ln/>
        </p:spPr>
      </p:sp>
      <p:sp>
        <p:nvSpPr>
          <p:cNvPr id="6952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66D207-42C4-4FF7-8572-DEA8C97B87BB}" type="slidenum">
              <a:rPr lang="en-US"/>
              <a:pPr/>
              <a:t>30</a:t>
            </a:fld>
            <a:endParaRPr lang="en-US"/>
          </a:p>
        </p:txBody>
      </p:sp>
      <p:sp>
        <p:nvSpPr>
          <p:cNvPr id="696322" name="Rectangle 2"/>
          <p:cNvSpPr>
            <a:spLocks noRot="1" noChangeArrowheads="1" noTextEdit="1"/>
          </p:cNvSpPr>
          <p:nvPr>
            <p:ph type="sldImg"/>
          </p:nvPr>
        </p:nvSpPr>
        <p:spPr>
          <a:xfrm>
            <a:off x="1371600" y="763588"/>
            <a:ext cx="5029200" cy="3771900"/>
          </a:xfrm>
          <a:ln/>
        </p:spPr>
      </p:sp>
      <p:sp>
        <p:nvSpPr>
          <p:cNvPr id="696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1118F7-7A90-4089-A39E-AFBE44835B5C}" type="slidenum">
              <a:rPr lang="en-US"/>
              <a:pPr/>
              <a:t>31</a:t>
            </a:fld>
            <a:endParaRPr lang="en-US"/>
          </a:p>
        </p:txBody>
      </p:sp>
      <p:sp>
        <p:nvSpPr>
          <p:cNvPr id="697346" name="Rectangle 2"/>
          <p:cNvSpPr>
            <a:spLocks noRot="1" noChangeArrowheads="1" noTextEdit="1"/>
          </p:cNvSpPr>
          <p:nvPr>
            <p:ph type="sldImg"/>
          </p:nvPr>
        </p:nvSpPr>
        <p:spPr>
          <a:xfrm>
            <a:off x="1371600" y="763588"/>
            <a:ext cx="5029200" cy="3771900"/>
          </a:xfrm>
          <a:ln/>
        </p:spPr>
      </p:sp>
      <p:sp>
        <p:nvSpPr>
          <p:cNvPr id="6973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DA1F86-9F4F-4825-9A03-F07A7694AB0A}" type="slidenum">
              <a:rPr lang="en-US"/>
              <a:pPr/>
              <a:t>32</a:t>
            </a:fld>
            <a:endParaRPr lang="en-US"/>
          </a:p>
        </p:txBody>
      </p:sp>
      <p:sp>
        <p:nvSpPr>
          <p:cNvPr id="698370" name="Rectangle 2"/>
          <p:cNvSpPr>
            <a:spLocks noRot="1" noChangeArrowheads="1" noTextEdit="1"/>
          </p:cNvSpPr>
          <p:nvPr>
            <p:ph type="sldImg"/>
          </p:nvPr>
        </p:nvSpPr>
        <p:spPr>
          <a:xfrm>
            <a:off x="1371600" y="763588"/>
            <a:ext cx="5029200" cy="3771900"/>
          </a:xfrm>
          <a:ln/>
        </p:spPr>
      </p:sp>
      <p:sp>
        <p:nvSpPr>
          <p:cNvPr id="698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0D645E-68A7-4591-8D1B-8AFF06C7EFB5}" type="slidenum">
              <a:rPr lang="en-US"/>
              <a:pPr/>
              <a:t>33</a:t>
            </a:fld>
            <a:endParaRPr lang="en-US"/>
          </a:p>
        </p:txBody>
      </p:sp>
      <p:sp>
        <p:nvSpPr>
          <p:cNvPr id="699394" name="Rectangle 2"/>
          <p:cNvSpPr>
            <a:spLocks noRot="1" noChangeArrowheads="1" noTextEdit="1"/>
          </p:cNvSpPr>
          <p:nvPr>
            <p:ph type="sldImg"/>
          </p:nvPr>
        </p:nvSpPr>
        <p:spPr>
          <a:xfrm>
            <a:off x="1371600" y="763588"/>
            <a:ext cx="5029200" cy="3771900"/>
          </a:xfrm>
          <a:ln/>
        </p:spPr>
      </p:sp>
      <p:sp>
        <p:nvSpPr>
          <p:cNvPr id="69939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5650" y="2347913"/>
            <a:ext cx="8569325" cy="16208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12888" y="4283075"/>
            <a:ext cx="7056437" cy="193198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6ABD039F-EBFC-4A38-928F-7D6FDB575F97}" type="slidenum">
              <a:rPr/>
              <a:pPr lvl="0"/>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473F63DB-1946-445A-8E76-8550E292526D}" type="slidenum">
              <a:rPr/>
              <a:pPr lvl="0"/>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925" y="4857750"/>
            <a:ext cx="8567738" cy="15017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6925" y="3203575"/>
            <a:ext cx="8567738" cy="1654175"/>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474E4189-F992-48B2-A916-F373409CA3E4}" type="slidenum">
              <a:rPr/>
              <a:pPr lvl="0"/>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1768475"/>
            <a:ext cx="4459287" cy="49895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4925" y="1768475"/>
            <a:ext cx="4460875" cy="49895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lvl="0"/>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6125938F-0E73-40E9-86FA-F747922C1B34}" type="slidenum">
              <a:rPr/>
              <a:pPr lvl="0"/>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3213"/>
            <a:ext cx="9072563" cy="125888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lvl="0"/>
            <a:endParaRPr lang="en-US"/>
          </a:p>
        </p:txBody>
      </p:sp>
      <p:sp>
        <p:nvSpPr>
          <p:cNvPr id="8" name="Footer Placeholder 7"/>
          <p:cNvSpPr>
            <a:spLocks noGrp="1"/>
          </p:cNvSpPr>
          <p:nvPr>
            <p:ph type="ftr" sz="quarter" idx="11"/>
          </p:nvPr>
        </p:nvSpPr>
        <p:spPr/>
        <p:txBody>
          <a:bodyPr/>
          <a:lstStyle/>
          <a:p>
            <a:pPr lvl="0"/>
            <a:endParaRPr lang="en-US"/>
          </a:p>
        </p:txBody>
      </p:sp>
      <p:sp>
        <p:nvSpPr>
          <p:cNvPr id="9" name="Slide Number Placeholder 8"/>
          <p:cNvSpPr>
            <a:spLocks noGrp="1"/>
          </p:cNvSpPr>
          <p:nvPr>
            <p:ph type="sldNum" sz="quarter" idx="12"/>
          </p:nvPr>
        </p:nvSpPr>
        <p:spPr/>
        <p:txBody>
          <a:bodyPr/>
          <a:lstStyle/>
          <a:p>
            <a:pPr lvl="0"/>
            <a:fld id="{51C65501-44D2-4715-B818-3DC91BF12DB7}" type="slidenum">
              <a:rPr/>
              <a:pPr lvl="0"/>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DBC9BDFA-8E05-40EA-BFC8-3BBC96A4745D}" type="slidenum">
              <a:rPr/>
              <a:pPr lvl="0"/>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endParaRPr lang="en-US"/>
          </a:p>
        </p:txBody>
      </p:sp>
      <p:sp>
        <p:nvSpPr>
          <p:cNvPr id="3" name="Footer Placeholder 2"/>
          <p:cNvSpPr>
            <a:spLocks noGrp="1"/>
          </p:cNvSpPr>
          <p:nvPr>
            <p:ph type="ftr" sz="quarter" idx="11"/>
          </p:nvPr>
        </p:nvSpPr>
        <p:spPr/>
        <p:txBody>
          <a:bodyPr/>
          <a:lstStyle/>
          <a:p>
            <a:pPr lvl="0"/>
            <a:endParaRPr lang="en-US"/>
          </a:p>
        </p:txBody>
      </p:sp>
      <p:sp>
        <p:nvSpPr>
          <p:cNvPr id="4" name="Slide Number Placeholder 3"/>
          <p:cNvSpPr>
            <a:spLocks noGrp="1"/>
          </p:cNvSpPr>
          <p:nvPr>
            <p:ph type="sldNum" sz="quarter" idx="12"/>
          </p:nvPr>
        </p:nvSpPr>
        <p:spPr/>
        <p:txBody>
          <a:bodyPr/>
          <a:lstStyle/>
          <a:p>
            <a:pPr lvl="0"/>
            <a:fld id="{6BB31C88-EA76-42F5-9B8D-7C2DAA78F55D}" type="slidenum">
              <a:rPr/>
              <a:pPr lvl="0"/>
              <a:t>‹#›</a:t>
            </a:fld>
            <a:endParaRPr lang="en-US"/>
          </a:p>
        </p:txBody>
      </p:sp>
    </p:spTree>
  </p:cSld>
  <p:clrMapOvr>
    <a:masterClrMapping/>
  </p:clrMapOvr>
  <p:transition/>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1625"/>
            <a:ext cx="3316288" cy="127952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lvl="0"/>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4F94CCCA-E4CC-4660-8707-CC73FE989E08}" type="slidenum">
              <a:rPr/>
              <a:pPr lvl="0"/>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6438" y="5291138"/>
            <a:ext cx="6048375" cy="625475"/>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lvl="0"/>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E1AF0210-AD4D-4647-AA1C-056DC308E113}" type="slidenum">
              <a:rPr/>
              <a:pPr lvl="0"/>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447A20FE-F1BF-4C5A-8202-0B364D75F8FB}" type="slidenum">
              <a:rPr/>
              <a:pPr lvl="0"/>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8850" y="301625"/>
            <a:ext cx="2266950" cy="64563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301625"/>
            <a:ext cx="6653212" cy="64563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EB469D38-07A5-40A9-BF27-2AA73D7572A7}" type="slidenum">
              <a:rPr/>
              <a:pPr lvl="0"/>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6047" y="2348400"/>
            <a:ext cx="8568531" cy="1620430"/>
          </a:xfrm>
        </p:spPr>
        <p:txBody>
          <a:bodyPr/>
          <a:lstStyle/>
          <a:p>
            <a:r>
              <a:rPr lang="en-US" smtClean="0"/>
              <a:t>Click to edit Master title style</a:t>
            </a:r>
            <a:endParaRPr lang="en-US"/>
          </a:p>
        </p:txBody>
      </p:sp>
      <p:sp>
        <p:nvSpPr>
          <p:cNvPr id="3" name="Subtitle 2"/>
          <p:cNvSpPr>
            <a:spLocks noGrp="1"/>
          </p:cNvSpPr>
          <p:nvPr>
            <p:ph type="subTitle" idx="1"/>
          </p:nvPr>
        </p:nvSpPr>
        <p:spPr>
          <a:xfrm>
            <a:off x="1512094" y="4283816"/>
            <a:ext cx="7056438" cy="1931917"/>
          </a:xfrm>
        </p:spPr>
        <p:txBody>
          <a:bodyPr/>
          <a:lstStyle>
            <a:lvl1pPr marL="0" indent="0" algn="ctr">
              <a:buNone/>
              <a:defRPr/>
            </a:lvl1pPr>
            <a:lvl2pPr marL="503972" indent="0" algn="ctr">
              <a:buNone/>
              <a:defRPr/>
            </a:lvl2pPr>
            <a:lvl3pPr marL="1007943" indent="0" algn="ctr">
              <a:buNone/>
              <a:defRPr/>
            </a:lvl3pPr>
            <a:lvl4pPr marL="1511915" indent="0" algn="ctr">
              <a:buNone/>
              <a:defRPr/>
            </a:lvl4pPr>
            <a:lvl5pPr marL="2015886" indent="0" algn="ctr">
              <a:buNone/>
              <a:defRPr/>
            </a:lvl5pPr>
            <a:lvl6pPr marL="2519858" indent="0" algn="ctr">
              <a:buNone/>
              <a:defRPr/>
            </a:lvl6pPr>
            <a:lvl7pPr marL="3023829" indent="0" algn="ctr">
              <a:buNone/>
              <a:defRPr/>
            </a:lvl7pPr>
            <a:lvl8pPr marL="3527801" indent="0" algn="ctr">
              <a:buNone/>
              <a:defRPr/>
            </a:lvl8pPr>
            <a:lvl9pPr marL="4031772"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E443DC1-B5BF-4AD8-8089-1B2D4B6D7471}"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574644E-D6F8-4269-97AF-184716EAE310}"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300" y="4857792"/>
            <a:ext cx="8568531" cy="1501435"/>
          </a:xfrm>
        </p:spPr>
        <p:txBody>
          <a:bodyPr anchor="t"/>
          <a:lstStyle>
            <a:lvl1pPr algn="l">
              <a:defRPr sz="4400" b="1" cap="all"/>
            </a:lvl1pPr>
          </a:lstStyle>
          <a:p>
            <a:r>
              <a:rPr lang="en-US" smtClean="0"/>
              <a:t>Click to edit Master title style</a:t>
            </a:r>
            <a:endParaRPr lang="en-US"/>
          </a:p>
        </p:txBody>
      </p:sp>
      <p:sp>
        <p:nvSpPr>
          <p:cNvPr id="3" name="Text Placeholder 2"/>
          <p:cNvSpPr>
            <a:spLocks noGrp="1"/>
          </p:cNvSpPr>
          <p:nvPr>
            <p:ph type="body" idx="1"/>
          </p:nvPr>
        </p:nvSpPr>
        <p:spPr>
          <a:xfrm>
            <a:off x="796300" y="3204114"/>
            <a:ext cx="8568531" cy="1653678"/>
          </a:xfrm>
        </p:spPr>
        <p:txBody>
          <a:bodyPr anchor="b"/>
          <a:lstStyle>
            <a:lvl1pPr marL="0" indent="0">
              <a:buNone/>
              <a:defRPr sz="2200"/>
            </a:lvl1pPr>
            <a:lvl2pPr marL="503972" indent="0">
              <a:buNone/>
              <a:defRPr sz="2000"/>
            </a:lvl2pPr>
            <a:lvl3pPr marL="1007943" indent="0">
              <a:buNone/>
              <a:defRPr sz="1800"/>
            </a:lvl3pPr>
            <a:lvl4pPr marL="1511915" indent="0">
              <a:buNone/>
              <a:defRPr sz="1500"/>
            </a:lvl4pPr>
            <a:lvl5pPr marL="2015886" indent="0">
              <a:buNone/>
              <a:defRPr sz="1500"/>
            </a:lvl5pPr>
            <a:lvl6pPr marL="2519858" indent="0">
              <a:buNone/>
              <a:defRPr sz="1500"/>
            </a:lvl6pPr>
            <a:lvl7pPr marL="3023829" indent="0">
              <a:buNone/>
              <a:defRPr sz="1500"/>
            </a:lvl7pPr>
            <a:lvl8pPr marL="3527801" indent="0">
              <a:buNone/>
              <a:defRPr sz="1500"/>
            </a:lvl8pPr>
            <a:lvl9pPr marL="4031772" indent="0">
              <a:buNone/>
              <a:defRPr sz="15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808CA95-BC4D-4C73-A47F-932A00F940BB}"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4031" y="1763925"/>
            <a:ext cx="4452276" cy="4989036"/>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24318" y="1763925"/>
            <a:ext cx="4452276" cy="4989036"/>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CBE76E4-555F-4597-8515-BE3D9828125F}"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4031" y="1692178"/>
            <a:ext cx="4454027" cy="705219"/>
          </a:xfrm>
        </p:spPr>
        <p:txBody>
          <a:bodyPr anchor="b"/>
          <a:lstStyle>
            <a:lvl1pPr marL="0" indent="0">
              <a:buNone/>
              <a:defRPr sz="2600" b="1"/>
            </a:lvl1pPr>
            <a:lvl2pPr marL="503972" indent="0">
              <a:buNone/>
              <a:defRPr sz="2200" b="1"/>
            </a:lvl2pPr>
            <a:lvl3pPr marL="1007943" indent="0">
              <a:buNone/>
              <a:defRPr sz="2000" b="1"/>
            </a:lvl3pPr>
            <a:lvl4pPr marL="1511915" indent="0">
              <a:buNone/>
              <a:defRPr sz="1800" b="1"/>
            </a:lvl4pPr>
            <a:lvl5pPr marL="2015886" indent="0">
              <a:buNone/>
              <a:defRPr sz="1800" b="1"/>
            </a:lvl5pPr>
            <a:lvl6pPr marL="2519858" indent="0">
              <a:buNone/>
              <a:defRPr sz="1800" b="1"/>
            </a:lvl6pPr>
            <a:lvl7pPr marL="3023829" indent="0">
              <a:buNone/>
              <a:defRPr sz="1800" b="1"/>
            </a:lvl7pPr>
            <a:lvl8pPr marL="3527801" indent="0">
              <a:buNone/>
              <a:defRPr sz="1800" b="1"/>
            </a:lvl8pPr>
            <a:lvl9pPr marL="4031772"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04031" y="2397397"/>
            <a:ext cx="4454027" cy="4355563"/>
          </a:xfrm>
        </p:spPr>
        <p:txBody>
          <a:bodyPr/>
          <a:lstStyle>
            <a:lvl1pPr>
              <a:defRPr sz="26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20818" y="1692178"/>
            <a:ext cx="4455776" cy="705219"/>
          </a:xfrm>
        </p:spPr>
        <p:txBody>
          <a:bodyPr anchor="b"/>
          <a:lstStyle>
            <a:lvl1pPr marL="0" indent="0">
              <a:buNone/>
              <a:defRPr sz="2600" b="1"/>
            </a:lvl1pPr>
            <a:lvl2pPr marL="503972" indent="0">
              <a:buNone/>
              <a:defRPr sz="2200" b="1"/>
            </a:lvl2pPr>
            <a:lvl3pPr marL="1007943" indent="0">
              <a:buNone/>
              <a:defRPr sz="2000" b="1"/>
            </a:lvl3pPr>
            <a:lvl4pPr marL="1511915" indent="0">
              <a:buNone/>
              <a:defRPr sz="1800" b="1"/>
            </a:lvl4pPr>
            <a:lvl5pPr marL="2015886" indent="0">
              <a:buNone/>
              <a:defRPr sz="1800" b="1"/>
            </a:lvl5pPr>
            <a:lvl6pPr marL="2519858" indent="0">
              <a:buNone/>
              <a:defRPr sz="1800" b="1"/>
            </a:lvl6pPr>
            <a:lvl7pPr marL="3023829" indent="0">
              <a:buNone/>
              <a:defRPr sz="1800" b="1"/>
            </a:lvl7pPr>
            <a:lvl8pPr marL="3527801" indent="0">
              <a:buNone/>
              <a:defRPr sz="1800" b="1"/>
            </a:lvl8pPr>
            <a:lvl9pPr marL="4031772"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120818" y="2397397"/>
            <a:ext cx="4455776" cy="4355563"/>
          </a:xfrm>
        </p:spPr>
        <p:txBody>
          <a:bodyPr/>
          <a:lstStyle>
            <a:lvl1pPr>
              <a:defRPr sz="26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1C2830A9-F1E2-49FF-8C25-4C4755C5123D}"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C24CFC6B-EEB0-4D2A-AF91-1AEF71373FB5}"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5886BE4E-D102-41A3-B767-2FF044345E0B}"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032" y="300987"/>
            <a:ext cx="3316456" cy="1280945"/>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3941245" y="300988"/>
            <a:ext cx="5635349" cy="6451973"/>
          </a:xfrm>
        </p:spPr>
        <p:txBody>
          <a:bodyPr/>
          <a:lstStyle>
            <a:lvl1pPr>
              <a:defRPr sz="3500"/>
            </a:lvl1pPr>
            <a:lvl2pPr>
              <a:defRPr sz="3100"/>
            </a:lvl2pPr>
            <a:lvl3pPr>
              <a:defRPr sz="26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4032" y="1581933"/>
            <a:ext cx="3316456" cy="5171028"/>
          </a:xfrm>
        </p:spPr>
        <p:txBody>
          <a:bodyPr/>
          <a:lstStyle>
            <a:lvl1pPr marL="0" indent="0">
              <a:buNone/>
              <a:defRPr sz="1500"/>
            </a:lvl1pPr>
            <a:lvl2pPr marL="503972" indent="0">
              <a:buNone/>
              <a:defRPr sz="1300"/>
            </a:lvl2pPr>
            <a:lvl3pPr marL="1007943" indent="0">
              <a:buNone/>
              <a:defRPr sz="1100"/>
            </a:lvl3pPr>
            <a:lvl4pPr marL="1511915" indent="0">
              <a:buNone/>
              <a:defRPr sz="1000"/>
            </a:lvl4pPr>
            <a:lvl5pPr marL="2015886" indent="0">
              <a:buNone/>
              <a:defRPr sz="1000"/>
            </a:lvl5pPr>
            <a:lvl6pPr marL="2519858" indent="0">
              <a:buNone/>
              <a:defRPr sz="1000"/>
            </a:lvl6pPr>
            <a:lvl7pPr marL="3023829" indent="0">
              <a:buNone/>
              <a:defRPr sz="1000"/>
            </a:lvl7pPr>
            <a:lvl8pPr marL="3527801" indent="0">
              <a:buNone/>
              <a:defRPr sz="1000"/>
            </a:lvl8pPr>
            <a:lvl9pPr marL="4031772"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88D97E21-4F62-4BD7-B389-E28438712F5A}"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5873" y="5291772"/>
            <a:ext cx="6048375" cy="624724"/>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1975873" y="675471"/>
            <a:ext cx="6048375" cy="4535805"/>
          </a:xfrm>
        </p:spPr>
        <p:txBody>
          <a:bodyPr/>
          <a:lstStyle>
            <a:lvl1pPr marL="0" indent="0">
              <a:buNone/>
              <a:defRPr sz="3500"/>
            </a:lvl1pPr>
            <a:lvl2pPr marL="503972" indent="0">
              <a:buNone/>
              <a:defRPr sz="3100"/>
            </a:lvl2pPr>
            <a:lvl3pPr marL="1007943" indent="0">
              <a:buNone/>
              <a:defRPr sz="2600"/>
            </a:lvl3pPr>
            <a:lvl4pPr marL="1511915" indent="0">
              <a:buNone/>
              <a:defRPr sz="2200"/>
            </a:lvl4pPr>
            <a:lvl5pPr marL="2015886" indent="0">
              <a:buNone/>
              <a:defRPr sz="2200"/>
            </a:lvl5pPr>
            <a:lvl6pPr marL="2519858" indent="0">
              <a:buNone/>
              <a:defRPr sz="2200"/>
            </a:lvl6pPr>
            <a:lvl7pPr marL="3023829" indent="0">
              <a:buNone/>
              <a:defRPr sz="2200"/>
            </a:lvl7pPr>
            <a:lvl8pPr marL="3527801" indent="0">
              <a:buNone/>
              <a:defRPr sz="2200"/>
            </a:lvl8pPr>
            <a:lvl9pPr marL="4031772" indent="0">
              <a:buNone/>
              <a:defRPr sz="2200"/>
            </a:lvl9pPr>
          </a:lstStyle>
          <a:p>
            <a:endParaRPr lang="en-US"/>
          </a:p>
        </p:txBody>
      </p:sp>
      <p:sp>
        <p:nvSpPr>
          <p:cNvPr id="4" name="Text Placeholder 3"/>
          <p:cNvSpPr>
            <a:spLocks noGrp="1"/>
          </p:cNvSpPr>
          <p:nvPr>
            <p:ph type="body" sz="half" idx="2"/>
          </p:nvPr>
        </p:nvSpPr>
        <p:spPr>
          <a:xfrm>
            <a:off x="1975873" y="5916496"/>
            <a:ext cx="6048375" cy="887211"/>
          </a:xfrm>
        </p:spPr>
        <p:txBody>
          <a:bodyPr/>
          <a:lstStyle>
            <a:lvl1pPr marL="0" indent="0">
              <a:buNone/>
              <a:defRPr sz="1500"/>
            </a:lvl1pPr>
            <a:lvl2pPr marL="503972" indent="0">
              <a:buNone/>
              <a:defRPr sz="1300"/>
            </a:lvl2pPr>
            <a:lvl3pPr marL="1007943" indent="0">
              <a:buNone/>
              <a:defRPr sz="1100"/>
            </a:lvl3pPr>
            <a:lvl4pPr marL="1511915" indent="0">
              <a:buNone/>
              <a:defRPr sz="1000"/>
            </a:lvl4pPr>
            <a:lvl5pPr marL="2015886" indent="0">
              <a:buNone/>
              <a:defRPr sz="1000"/>
            </a:lvl5pPr>
            <a:lvl6pPr marL="2519858" indent="0">
              <a:buNone/>
              <a:defRPr sz="1000"/>
            </a:lvl6pPr>
            <a:lvl7pPr marL="3023829" indent="0">
              <a:buNone/>
              <a:defRPr sz="1000"/>
            </a:lvl7pPr>
            <a:lvl8pPr marL="3527801" indent="0">
              <a:buNone/>
              <a:defRPr sz="1000"/>
            </a:lvl8pPr>
            <a:lvl9pPr marL="4031772"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E7850BA0-8DCE-4FBF-BE95-F5A694B649B6}"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B40E839-44E2-4C44-8941-4A51D7A690F0}"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8453" y="302738"/>
            <a:ext cx="2268141" cy="64502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4031" y="302738"/>
            <a:ext cx="6636411" cy="64502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0684CEB-D853-4A59-A7F1-015E8912AA8D}" type="slidenum">
              <a:rPr lang="en-US">
                <a:solidFill>
                  <a:srgbClr val="000000"/>
                </a:solidFill>
              </a: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503999" y="301320"/>
            <a:ext cx="9071640" cy="1262160"/>
          </a:xfrm>
          <a:prstGeom prst="rect">
            <a:avLst/>
          </a:prstGeom>
          <a:noFill/>
          <a:ln>
            <a:noFill/>
          </a:ln>
        </p:spPr>
        <p:txBody>
          <a:bodyPr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en-US"/>
          </a:p>
        </p:txBody>
      </p:sp>
      <p:sp>
        <p:nvSpPr>
          <p:cNvPr id="3" name="Text Placeholder 2"/>
          <p:cNvSpPr txBox="1">
            <a:spLocks noGrp="1"/>
          </p:cNvSpPr>
          <p:nvPr>
            <p:ph type="body" idx="1"/>
          </p:nvPr>
        </p:nvSpPr>
        <p:spPr>
          <a:xfrm>
            <a:off x="503999" y="1769040"/>
            <a:ext cx="9071640" cy="4989240"/>
          </a:xfrm>
          <a:prstGeom prst="rect">
            <a:avLst/>
          </a:prstGeom>
          <a:noFill/>
          <a:ln>
            <a:noFill/>
          </a:ln>
        </p:spPr>
        <p:txBody>
          <a:bodyPr lIns="0" tIns="0" rIns="0" bIns="0"/>
          <a:lstStyle>
            <a:defPPr marL="432000" lvl="0" indent="-324000">
              <a:spcBef>
                <a:spcPts val="0"/>
              </a:spcBef>
              <a:spcAft>
                <a:spcPts val="1417"/>
              </a:spcAft>
              <a:buSzPct val="45000"/>
              <a:buFont typeface="StarSymbol"/>
              <a:buNone/>
              <a:defRPr lang="en-US" sz="3200" b="0" i="0" u="none" strike="noStrike" kern="1200">
                <a:ln>
                  <a:noFill/>
                </a:ln>
                <a:latin typeface="Arial" pitchFamily="18"/>
                <a:ea typeface="SimSun" pitchFamily="2"/>
                <a:cs typeface="Tahoma" pitchFamily="2"/>
              </a:defRPr>
            </a:defPPr>
            <a:lvl1pPr marL="432000" lvl="0" indent="-324000">
              <a:spcBef>
                <a:spcPts val="0"/>
              </a:spcBef>
              <a:spcAft>
                <a:spcPts val="1417"/>
              </a:spcAft>
              <a:buSzPct val="45000"/>
              <a:buFont typeface="StarSymbol"/>
              <a:buChar char="●"/>
              <a:defRPr lang="en-US" sz="3200" b="0" i="0" u="none" strike="noStrike" kern="1200">
                <a:ln>
                  <a:noFill/>
                </a:ln>
                <a:latin typeface="Arial" pitchFamily="18"/>
                <a:ea typeface="SimSun" pitchFamily="2"/>
                <a:cs typeface="Tahoma" pitchFamily="2"/>
              </a:defRPr>
            </a:lvl1pPr>
            <a:lvl2pPr marL="864000" lvl="1" indent="-324000">
              <a:spcBef>
                <a:spcPts val="0"/>
              </a:spcBef>
              <a:spcAft>
                <a:spcPts val="1134"/>
              </a:spcAft>
              <a:buSzPct val="45000"/>
              <a:buFont typeface="StarSymbol"/>
              <a:buChar char="●"/>
              <a:defRPr lang="en-US" sz="2800" b="0" i="0" u="none" strike="noStrike" kern="1200">
                <a:ln>
                  <a:noFill/>
                </a:ln>
                <a:latin typeface="Arial" pitchFamily="18"/>
                <a:ea typeface="SimSun" pitchFamily="2"/>
                <a:cs typeface="Tahoma" pitchFamily="2"/>
              </a:defRPr>
            </a:lvl2pPr>
            <a:lvl3pPr marL="1295999" lvl="2" indent="-288000">
              <a:spcBef>
                <a:spcPts val="0"/>
              </a:spcBef>
              <a:spcAft>
                <a:spcPts val="850"/>
              </a:spcAft>
              <a:buSzPct val="75000"/>
              <a:buFont typeface="StarSymbol"/>
              <a:buChar char="–"/>
              <a:defRPr lang="en-US" sz="2400" b="0" i="0" u="none" strike="noStrike" kern="1200">
                <a:ln>
                  <a:noFill/>
                </a:ln>
                <a:latin typeface="Arial" pitchFamily="18"/>
                <a:ea typeface="SimSun" pitchFamily="2"/>
                <a:cs typeface="Tahoma" pitchFamily="2"/>
              </a:defRPr>
            </a:lvl3pPr>
            <a:lvl4pPr marL="1728000" lvl="3" indent="-216000">
              <a:spcBef>
                <a:spcPts val="0"/>
              </a:spcBef>
              <a:spcAft>
                <a:spcPts val="567"/>
              </a:spcAft>
              <a:buSzPct val="45000"/>
              <a:buFont typeface="StarSymbol"/>
              <a:buChar char="●"/>
              <a:defRPr lang="en-US" sz="2000" b="0" i="0" u="none" strike="noStrike" kern="1200">
                <a:ln>
                  <a:noFill/>
                </a:ln>
                <a:latin typeface="Arial" pitchFamily="18"/>
                <a:ea typeface="SimSun" pitchFamily="2"/>
                <a:cs typeface="Tahoma" pitchFamily="2"/>
              </a:defRPr>
            </a:lvl4pPr>
            <a:lvl5pPr marL="2160000" lvl="4" indent="-216000">
              <a:spcBef>
                <a:spcPts val="0"/>
              </a:spcBef>
              <a:spcAft>
                <a:spcPts val="283"/>
              </a:spcAft>
              <a:buSzPct val="75000"/>
              <a:buFont typeface="StarSymbol"/>
              <a:buChar char="–"/>
              <a:defRPr lang="en-US" sz="2000" b="0" i="0" u="none" strike="noStrike" kern="1200">
                <a:ln>
                  <a:noFill/>
                </a:ln>
                <a:latin typeface="Arial" pitchFamily="18"/>
                <a:ea typeface="SimSun" pitchFamily="2"/>
                <a:cs typeface="Tahoma" pitchFamily="2"/>
              </a:defRPr>
            </a:lvl5pPr>
            <a:lvl6pPr marL="2592000" lvl="5" indent="-216000">
              <a:spcBef>
                <a:spcPts val="0"/>
              </a:spcBef>
              <a:spcAft>
                <a:spcPts val="283"/>
              </a:spcAft>
              <a:buSzPct val="45000"/>
              <a:buFont typeface="StarSymbol"/>
              <a:buChar char="●"/>
              <a:defRPr lang="en-US" sz="2000" b="0" i="0" u="none" strike="noStrike" kern="1200">
                <a:ln>
                  <a:noFill/>
                </a:ln>
                <a:latin typeface="Arial" pitchFamily="18"/>
                <a:ea typeface="SimSun" pitchFamily="2"/>
                <a:cs typeface="Tahoma" pitchFamily="2"/>
              </a:defRPr>
            </a:lvl6pPr>
            <a:lvl7pPr marL="3024000" lvl="6" indent="-216000">
              <a:spcBef>
                <a:spcPts val="0"/>
              </a:spcBef>
              <a:spcAft>
                <a:spcPts val="283"/>
              </a:spcAft>
              <a:buSzPct val="45000"/>
              <a:buFont typeface="StarSymbol"/>
              <a:buChar char="●"/>
              <a:defRPr lang="en-US" sz="2000" b="0" i="0" u="none" strike="noStrike" kern="1200">
                <a:ln>
                  <a:noFill/>
                </a:ln>
                <a:latin typeface="Arial" pitchFamily="18"/>
                <a:ea typeface="SimSun" pitchFamily="2"/>
                <a:cs typeface="Tahoma" pitchFamily="2"/>
              </a:defRPr>
            </a:lvl7pPr>
            <a:lvl8pPr marL="3456000" lvl="7" indent="-216000">
              <a:spcBef>
                <a:spcPts val="0"/>
              </a:spcBef>
              <a:spcAft>
                <a:spcPts val="283"/>
              </a:spcAft>
              <a:buSzPct val="45000"/>
              <a:buFont typeface="StarSymbol"/>
              <a:buChar char="●"/>
              <a:defRPr lang="en-US" sz="2000" b="0" i="0" u="none" strike="noStrike" kern="1200">
                <a:ln>
                  <a:noFill/>
                </a:ln>
                <a:latin typeface="Arial" pitchFamily="18"/>
                <a:ea typeface="SimSun" pitchFamily="2"/>
                <a:cs typeface="Tahoma" pitchFamily="2"/>
              </a:defRPr>
            </a:lvl8pPr>
            <a:lvl9pPr marL="3887999" lvl="8" indent="-216000">
              <a:spcBef>
                <a:spcPts val="0"/>
              </a:spcBef>
              <a:spcAft>
                <a:spcPts val="283"/>
              </a:spcAft>
              <a:buSzPct val="45000"/>
              <a:buFont typeface="StarSymbol"/>
              <a:buChar char="●"/>
              <a:defRPr lang="en-US" sz="2000" b="0" i="0" u="none" strike="noStrike" kern="1200">
                <a:ln>
                  <a:noFill/>
                </a:ln>
                <a:latin typeface="Arial" pitchFamily="18"/>
                <a:ea typeface="SimSun" pitchFamily="2"/>
                <a:cs typeface="Tahoma" pitchFamily="2"/>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txBox="1">
            <a:spLocks noGrp="1"/>
          </p:cNvSpPr>
          <p:nvPr>
            <p:ph type="dt" sz="half" idx="2"/>
          </p:nvPr>
        </p:nvSpPr>
        <p:spPr>
          <a:xfrm>
            <a:off x="503999" y="6887160"/>
            <a:ext cx="2348280" cy="521280"/>
          </a:xfrm>
          <a:prstGeom prst="rect">
            <a:avLst/>
          </a:prstGeom>
          <a:noFill/>
          <a:ln>
            <a:noFill/>
          </a:ln>
        </p:spPr>
        <p:txBody>
          <a:bodyPr lIns="0" tIns="0" rIns="0" bIns="0"/>
          <a:lstStyle>
            <a:lvl1pPr lvl="0" rtl="0" hangingPunct="0">
              <a:buNone/>
              <a:tabLst/>
              <a:defRPr lang="en-US" sz="1400" kern="1200">
                <a:latin typeface="Times New Roman" pitchFamily="18"/>
                <a:ea typeface="Arial Unicode MS" pitchFamily="2"/>
                <a:cs typeface="Tahoma" pitchFamily="2"/>
              </a:defRPr>
            </a:lvl1pPr>
          </a:lstStyle>
          <a:p>
            <a:pPr lvl="0"/>
            <a:endParaRPr lang="en-US"/>
          </a:p>
        </p:txBody>
      </p:sp>
      <p:sp>
        <p:nvSpPr>
          <p:cNvPr id="5" name="Footer Placeholder 4"/>
          <p:cNvSpPr txBox="1">
            <a:spLocks noGrp="1"/>
          </p:cNvSpPr>
          <p:nvPr>
            <p:ph type="ftr" sz="quarter" idx="3"/>
          </p:nvPr>
        </p:nvSpPr>
        <p:spPr>
          <a:xfrm>
            <a:off x="3447360" y="6887160"/>
            <a:ext cx="3195000" cy="521280"/>
          </a:xfrm>
          <a:prstGeom prst="rect">
            <a:avLst/>
          </a:prstGeom>
          <a:noFill/>
          <a:ln>
            <a:noFill/>
          </a:ln>
        </p:spPr>
        <p:txBody>
          <a:bodyPr lIns="0" tIns="0" rIns="0" bIns="0"/>
          <a:lstStyle>
            <a:lvl1pPr lvl="0" algn="ctr" rtl="0" hangingPunct="0">
              <a:buNone/>
              <a:tabLst/>
              <a:defRPr lang="en-US" sz="1400" kern="1200">
                <a:latin typeface="Times New Roman" pitchFamily="18"/>
                <a:ea typeface="Arial Unicode MS" pitchFamily="2"/>
                <a:cs typeface="Tahoma" pitchFamily="2"/>
              </a:defRPr>
            </a:lvl1pPr>
          </a:lstStyle>
          <a:p>
            <a:pPr lvl="0"/>
            <a:endParaRPr lang="en-US"/>
          </a:p>
        </p:txBody>
      </p:sp>
      <p:sp>
        <p:nvSpPr>
          <p:cNvPr id="6" name="Slide Number Placeholder 5"/>
          <p:cNvSpPr txBox="1">
            <a:spLocks noGrp="1"/>
          </p:cNvSpPr>
          <p:nvPr>
            <p:ph type="sldNum" sz="quarter" idx="4"/>
          </p:nvPr>
        </p:nvSpPr>
        <p:spPr>
          <a:xfrm>
            <a:off x="7227360" y="6887160"/>
            <a:ext cx="2348280" cy="521280"/>
          </a:xfrm>
          <a:prstGeom prst="rect">
            <a:avLst/>
          </a:prstGeom>
          <a:noFill/>
          <a:ln>
            <a:noFill/>
          </a:ln>
        </p:spPr>
        <p:txBody>
          <a:bodyPr lIns="0" tIns="0" rIns="0" bIns="0"/>
          <a:lstStyle>
            <a:lvl1pPr lvl="0" algn="r" rtl="0" hangingPunct="0">
              <a:buNone/>
              <a:tabLst/>
              <a:defRPr lang="en-US" sz="1400" kern="1200">
                <a:latin typeface="Times New Roman" pitchFamily="18"/>
                <a:ea typeface="Arial Unicode MS" pitchFamily="2"/>
                <a:cs typeface="Tahoma" pitchFamily="2"/>
              </a:defRPr>
            </a:lvl1pPr>
          </a:lstStyle>
          <a:p>
            <a:pPr lvl="0"/>
            <a:fld id="{EB936061-AF05-46D0-B0C0-212F1233BBB5}" type="slidenum">
              <a:rPr/>
              <a:pPr lvl="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hangingPunct="0">
        <a:tabLst/>
        <a:defRPr lang="en-US" sz="4400" b="0" i="0" u="none" strike="noStrike" kern="1200">
          <a:ln>
            <a:noFill/>
          </a:ln>
          <a:latin typeface="Arial" pitchFamily="18"/>
          <a:ea typeface="SimSun" pitchFamily="2"/>
          <a:cs typeface="Tahoma" pitchFamily="2"/>
        </a:defRPr>
      </a:lvl1pPr>
    </p:titleStyle>
    <p:bodyStyle>
      <a:lvl1pPr rtl="0" hangingPunct="0">
        <a:spcBef>
          <a:spcPts val="0"/>
        </a:spcBef>
        <a:spcAft>
          <a:spcPts val="1417"/>
        </a:spcAft>
        <a:tabLst/>
        <a:defRPr lang="en-US" sz="3200" b="0" i="0" u="none" strike="noStrike" kern="1200">
          <a:ln>
            <a:noFill/>
          </a:ln>
          <a:latin typeface="Arial" pitchFamily="18"/>
          <a:ea typeface="SimSun" pitchFamily="2"/>
          <a:cs typeface="Tahoma" pitchFamily="2"/>
        </a:defRPr>
      </a:lvl1pPr>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0C0C0"/>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04031" y="302737"/>
            <a:ext cx="9072563" cy="1259946"/>
          </a:xfrm>
          <a:prstGeom prst="rect">
            <a:avLst/>
          </a:prstGeom>
          <a:noFill/>
          <a:ln w="9525">
            <a:noFill/>
            <a:miter lim="800000"/>
            <a:headEnd/>
            <a:tailEnd/>
          </a:ln>
          <a:effectLst/>
        </p:spPr>
        <p:txBody>
          <a:bodyPr vert="horz" wrap="square" lIns="100794" tIns="50397" rIns="100794" bIns="50397"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504031" y="1763925"/>
            <a:ext cx="9072563" cy="4989036"/>
          </a:xfrm>
          <a:prstGeom prst="rect">
            <a:avLst/>
          </a:prstGeom>
          <a:noFill/>
          <a:ln w="9525">
            <a:noFill/>
            <a:miter lim="800000"/>
            <a:headEnd/>
            <a:tailEnd/>
          </a:ln>
          <a:effectLst/>
        </p:spPr>
        <p:txBody>
          <a:bodyPr vert="horz" wrap="square" lIns="100794" tIns="50397" rIns="100794" bIns="50397"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504031" y="6884204"/>
            <a:ext cx="2352146" cy="524977"/>
          </a:xfrm>
          <a:prstGeom prst="rect">
            <a:avLst/>
          </a:prstGeom>
          <a:noFill/>
          <a:ln w="9525">
            <a:noFill/>
            <a:miter lim="800000"/>
            <a:headEnd/>
            <a:tailEnd/>
          </a:ln>
          <a:effectLst/>
        </p:spPr>
        <p:txBody>
          <a:bodyPr vert="horz" wrap="square" lIns="100794" tIns="50397" rIns="100794" bIns="50397" numCol="1" anchor="t" anchorCtr="0" compatLnSpc="1">
            <a:prstTxWarp prst="textNoShape">
              <a:avLst/>
            </a:prstTxWarp>
          </a:bodyPr>
          <a:lstStyle>
            <a:lvl1pPr>
              <a:defRPr sz="1500">
                <a:solidFill>
                  <a:schemeClr val="tx1"/>
                </a:solidFill>
              </a:defRPr>
            </a:lvl1pPr>
          </a:lstStyle>
          <a:p>
            <a:pPr fontAlgn="base">
              <a:spcBef>
                <a:spcPct val="0"/>
              </a:spcBef>
              <a:spcAft>
                <a:spcPct val="0"/>
              </a:spcAft>
            </a:pPr>
            <a:endParaRPr lang="en-US" smtClean="0">
              <a:solidFill>
                <a:srgbClr val="000000"/>
              </a:solidFill>
            </a:endParaRPr>
          </a:p>
        </p:txBody>
      </p:sp>
      <p:sp>
        <p:nvSpPr>
          <p:cNvPr id="1029" name="Rectangle 5"/>
          <p:cNvSpPr>
            <a:spLocks noGrp="1" noChangeArrowheads="1"/>
          </p:cNvSpPr>
          <p:nvPr>
            <p:ph type="ftr" sz="quarter" idx="3"/>
          </p:nvPr>
        </p:nvSpPr>
        <p:spPr bwMode="auto">
          <a:xfrm>
            <a:off x="3444214" y="6884204"/>
            <a:ext cx="3192198" cy="524977"/>
          </a:xfrm>
          <a:prstGeom prst="rect">
            <a:avLst/>
          </a:prstGeom>
          <a:noFill/>
          <a:ln w="9525">
            <a:noFill/>
            <a:miter lim="800000"/>
            <a:headEnd/>
            <a:tailEnd/>
          </a:ln>
          <a:effectLst/>
        </p:spPr>
        <p:txBody>
          <a:bodyPr vert="horz" wrap="square" lIns="100794" tIns="50397" rIns="100794" bIns="50397" numCol="1" anchor="t" anchorCtr="0" compatLnSpc="1">
            <a:prstTxWarp prst="textNoShape">
              <a:avLst/>
            </a:prstTxWarp>
          </a:bodyPr>
          <a:lstStyle>
            <a:lvl1pPr algn="ctr">
              <a:defRPr sz="1500">
                <a:solidFill>
                  <a:schemeClr val="tx1"/>
                </a:solidFill>
              </a:defRPr>
            </a:lvl1pPr>
          </a:lstStyle>
          <a:p>
            <a:pPr fontAlgn="base">
              <a:spcBef>
                <a:spcPct val="0"/>
              </a:spcBef>
              <a:spcAft>
                <a:spcPct val="0"/>
              </a:spcAft>
            </a:pPr>
            <a:endParaRPr lang="en-US" smtClean="0">
              <a:solidFill>
                <a:srgbClr val="000000"/>
              </a:solidFill>
            </a:endParaRPr>
          </a:p>
        </p:txBody>
      </p:sp>
      <p:sp>
        <p:nvSpPr>
          <p:cNvPr id="1030" name="Rectangle 6"/>
          <p:cNvSpPr>
            <a:spLocks noGrp="1" noChangeArrowheads="1"/>
          </p:cNvSpPr>
          <p:nvPr>
            <p:ph type="sldNum" sz="quarter" idx="4"/>
          </p:nvPr>
        </p:nvSpPr>
        <p:spPr bwMode="auto">
          <a:xfrm>
            <a:off x="7224448" y="6884204"/>
            <a:ext cx="2352146" cy="524977"/>
          </a:xfrm>
          <a:prstGeom prst="rect">
            <a:avLst/>
          </a:prstGeom>
          <a:noFill/>
          <a:ln w="9525">
            <a:noFill/>
            <a:miter lim="800000"/>
            <a:headEnd/>
            <a:tailEnd/>
          </a:ln>
          <a:effectLst/>
        </p:spPr>
        <p:txBody>
          <a:bodyPr vert="horz" wrap="square" lIns="100794" tIns="50397" rIns="100794" bIns="50397" numCol="1" anchor="t" anchorCtr="0" compatLnSpc="1">
            <a:prstTxWarp prst="textNoShape">
              <a:avLst/>
            </a:prstTxWarp>
          </a:bodyPr>
          <a:lstStyle>
            <a:lvl1pPr algn="r">
              <a:defRPr sz="1500">
                <a:solidFill>
                  <a:schemeClr val="tx1"/>
                </a:solidFill>
              </a:defRPr>
            </a:lvl1pPr>
          </a:lstStyle>
          <a:p>
            <a:pPr fontAlgn="base">
              <a:spcBef>
                <a:spcPct val="0"/>
              </a:spcBef>
              <a:spcAft>
                <a:spcPct val="0"/>
              </a:spcAft>
            </a:pPr>
            <a:fld id="{CBA8D665-B9E7-4B5D-A9A3-CB262194D09D}" type="slidenum">
              <a:rPr lang="en-US" smtClean="0">
                <a:solidFill>
                  <a:srgbClr val="000000"/>
                </a:solidFill>
              </a:rPr>
              <a:pPr fontAlgn="base">
                <a:spcBef>
                  <a:spcPct val="0"/>
                </a:spcBef>
                <a:spcAft>
                  <a:spcPct val="0"/>
                </a:spcAft>
              </a:pPr>
              <a:t>‹#›</a:t>
            </a:fld>
            <a:endParaRPr lang="en-US" smtClean="0">
              <a:solidFill>
                <a:srgbClr val="000000"/>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900">
          <a:solidFill>
            <a:schemeClr val="tx2"/>
          </a:solidFill>
          <a:latin typeface="+mj-lt"/>
          <a:ea typeface="+mj-ea"/>
          <a:cs typeface="+mj-cs"/>
        </a:defRPr>
      </a:lvl1pPr>
      <a:lvl2pPr algn="ctr" rtl="0" fontAlgn="base">
        <a:spcBef>
          <a:spcPct val="0"/>
        </a:spcBef>
        <a:spcAft>
          <a:spcPct val="0"/>
        </a:spcAft>
        <a:defRPr sz="4900">
          <a:solidFill>
            <a:schemeClr val="tx2"/>
          </a:solidFill>
          <a:latin typeface="Arial" charset="0"/>
        </a:defRPr>
      </a:lvl2pPr>
      <a:lvl3pPr algn="ctr" rtl="0" fontAlgn="base">
        <a:spcBef>
          <a:spcPct val="0"/>
        </a:spcBef>
        <a:spcAft>
          <a:spcPct val="0"/>
        </a:spcAft>
        <a:defRPr sz="4900">
          <a:solidFill>
            <a:schemeClr val="tx2"/>
          </a:solidFill>
          <a:latin typeface="Arial" charset="0"/>
        </a:defRPr>
      </a:lvl3pPr>
      <a:lvl4pPr algn="ctr" rtl="0" fontAlgn="base">
        <a:spcBef>
          <a:spcPct val="0"/>
        </a:spcBef>
        <a:spcAft>
          <a:spcPct val="0"/>
        </a:spcAft>
        <a:defRPr sz="4900">
          <a:solidFill>
            <a:schemeClr val="tx2"/>
          </a:solidFill>
          <a:latin typeface="Arial" charset="0"/>
        </a:defRPr>
      </a:lvl4pPr>
      <a:lvl5pPr algn="ctr" rtl="0" fontAlgn="base">
        <a:spcBef>
          <a:spcPct val="0"/>
        </a:spcBef>
        <a:spcAft>
          <a:spcPct val="0"/>
        </a:spcAft>
        <a:defRPr sz="4900">
          <a:solidFill>
            <a:schemeClr val="tx2"/>
          </a:solidFill>
          <a:latin typeface="Arial" charset="0"/>
        </a:defRPr>
      </a:lvl5pPr>
      <a:lvl6pPr marL="503972" algn="ctr" rtl="0" fontAlgn="base">
        <a:spcBef>
          <a:spcPct val="0"/>
        </a:spcBef>
        <a:spcAft>
          <a:spcPct val="0"/>
        </a:spcAft>
        <a:defRPr sz="4900">
          <a:solidFill>
            <a:schemeClr val="tx2"/>
          </a:solidFill>
          <a:latin typeface="Arial" charset="0"/>
        </a:defRPr>
      </a:lvl6pPr>
      <a:lvl7pPr marL="1007943" algn="ctr" rtl="0" fontAlgn="base">
        <a:spcBef>
          <a:spcPct val="0"/>
        </a:spcBef>
        <a:spcAft>
          <a:spcPct val="0"/>
        </a:spcAft>
        <a:defRPr sz="4900">
          <a:solidFill>
            <a:schemeClr val="tx2"/>
          </a:solidFill>
          <a:latin typeface="Arial" charset="0"/>
        </a:defRPr>
      </a:lvl7pPr>
      <a:lvl8pPr marL="1511915" algn="ctr" rtl="0" fontAlgn="base">
        <a:spcBef>
          <a:spcPct val="0"/>
        </a:spcBef>
        <a:spcAft>
          <a:spcPct val="0"/>
        </a:spcAft>
        <a:defRPr sz="4900">
          <a:solidFill>
            <a:schemeClr val="tx2"/>
          </a:solidFill>
          <a:latin typeface="Arial" charset="0"/>
        </a:defRPr>
      </a:lvl8pPr>
      <a:lvl9pPr marL="2015886" algn="ctr" rtl="0" fontAlgn="base">
        <a:spcBef>
          <a:spcPct val="0"/>
        </a:spcBef>
        <a:spcAft>
          <a:spcPct val="0"/>
        </a:spcAft>
        <a:defRPr sz="4900">
          <a:solidFill>
            <a:schemeClr val="tx2"/>
          </a:solidFill>
          <a:latin typeface="Arial" charset="0"/>
        </a:defRPr>
      </a:lvl9pPr>
    </p:titleStyle>
    <p:bodyStyle>
      <a:lvl1pPr marL="377979" indent="-377979" algn="l" rtl="0" fontAlgn="base">
        <a:spcBef>
          <a:spcPct val="20000"/>
        </a:spcBef>
        <a:spcAft>
          <a:spcPct val="0"/>
        </a:spcAft>
        <a:buChar char="•"/>
        <a:defRPr sz="3500">
          <a:solidFill>
            <a:schemeClr val="tx1"/>
          </a:solidFill>
          <a:latin typeface="+mn-lt"/>
          <a:ea typeface="+mn-ea"/>
          <a:cs typeface="+mn-cs"/>
        </a:defRPr>
      </a:lvl1pPr>
      <a:lvl2pPr marL="818954" indent="-314982" algn="l" rtl="0" fontAlgn="base">
        <a:spcBef>
          <a:spcPct val="20000"/>
        </a:spcBef>
        <a:spcAft>
          <a:spcPct val="0"/>
        </a:spcAft>
        <a:buChar char="–"/>
        <a:defRPr sz="3100">
          <a:solidFill>
            <a:schemeClr val="tx1"/>
          </a:solidFill>
          <a:latin typeface="+mn-lt"/>
        </a:defRPr>
      </a:lvl2pPr>
      <a:lvl3pPr marL="1259929" indent="-251986" algn="l" rtl="0" fontAlgn="base">
        <a:spcBef>
          <a:spcPct val="20000"/>
        </a:spcBef>
        <a:spcAft>
          <a:spcPct val="0"/>
        </a:spcAft>
        <a:buChar char="•"/>
        <a:defRPr sz="2600">
          <a:solidFill>
            <a:schemeClr val="tx1"/>
          </a:solidFill>
          <a:latin typeface="+mn-lt"/>
        </a:defRPr>
      </a:lvl3pPr>
      <a:lvl4pPr marL="1763900" indent="-251986" algn="l" rtl="0" fontAlgn="base">
        <a:spcBef>
          <a:spcPct val="20000"/>
        </a:spcBef>
        <a:spcAft>
          <a:spcPct val="0"/>
        </a:spcAft>
        <a:buChar char="–"/>
        <a:defRPr sz="2200">
          <a:solidFill>
            <a:schemeClr val="tx1"/>
          </a:solidFill>
          <a:latin typeface="+mn-lt"/>
        </a:defRPr>
      </a:lvl4pPr>
      <a:lvl5pPr marL="2267872" indent="-251986" algn="l" rtl="0" fontAlgn="base">
        <a:spcBef>
          <a:spcPct val="20000"/>
        </a:spcBef>
        <a:spcAft>
          <a:spcPct val="0"/>
        </a:spcAft>
        <a:buChar char="»"/>
        <a:defRPr sz="2200">
          <a:solidFill>
            <a:schemeClr val="tx1"/>
          </a:solidFill>
          <a:latin typeface="+mn-lt"/>
        </a:defRPr>
      </a:lvl5pPr>
      <a:lvl6pPr marL="2771844" indent="-251986" algn="l" rtl="0" fontAlgn="base">
        <a:spcBef>
          <a:spcPct val="20000"/>
        </a:spcBef>
        <a:spcAft>
          <a:spcPct val="0"/>
        </a:spcAft>
        <a:buChar char="»"/>
        <a:defRPr sz="2200">
          <a:solidFill>
            <a:schemeClr val="tx1"/>
          </a:solidFill>
          <a:latin typeface="+mn-lt"/>
        </a:defRPr>
      </a:lvl6pPr>
      <a:lvl7pPr marL="3275815" indent="-251986" algn="l" rtl="0" fontAlgn="base">
        <a:spcBef>
          <a:spcPct val="20000"/>
        </a:spcBef>
        <a:spcAft>
          <a:spcPct val="0"/>
        </a:spcAft>
        <a:buChar char="»"/>
        <a:defRPr sz="2200">
          <a:solidFill>
            <a:schemeClr val="tx1"/>
          </a:solidFill>
          <a:latin typeface="+mn-lt"/>
        </a:defRPr>
      </a:lvl7pPr>
      <a:lvl8pPr marL="3779787" indent="-251986" algn="l" rtl="0" fontAlgn="base">
        <a:spcBef>
          <a:spcPct val="20000"/>
        </a:spcBef>
        <a:spcAft>
          <a:spcPct val="0"/>
        </a:spcAft>
        <a:buChar char="»"/>
        <a:defRPr sz="2200">
          <a:solidFill>
            <a:schemeClr val="tx1"/>
          </a:solidFill>
          <a:latin typeface="+mn-lt"/>
        </a:defRPr>
      </a:lvl8pPr>
      <a:lvl9pPr marL="4283758" indent="-251986" algn="l" rtl="0" fontAlgn="base">
        <a:spcBef>
          <a:spcPct val="20000"/>
        </a:spcBef>
        <a:spcAft>
          <a:spcPct val="0"/>
        </a:spcAft>
        <a:buChar char="»"/>
        <a:defRPr sz="2200">
          <a:solidFill>
            <a:schemeClr val="tx1"/>
          </a:solidFill>
          <a:latin typeface="+mn-lt"/>
        </a:defRPr>
      </a:lvl9pPr>
    </p:bodyStyle>
    <p:otherStyle>
      <a:defPPr>
        <a:defRPr lang="en-US"/>
      </a:defPPr>
      <a:lvl1pPr marL="0" algn="l" defTabSz="1007943" rtl="0" eaLnBrk="1" latinLnBrk="0" hangingPunct="1">
        <a:defRPr sz="2000" kern="1200">
          <a:solidFill>
            <a:schemeClr val="tx1"/>
          </a:solidFill>
          <a:latin typeface="+mn-lt"/>
          <a:ea typeface="+mn-ea"/>
          <a:cs typeface="+mn-cs"/>
        </a:defRPr>
      </a:lvl1pPr>
      <a:lvl2pPr marL="503972" algn="l" defTabSz="1007943" rtl="0" eaLnBrk="1" latinLnBrk="0" hangingPunct="1">
        <a:defRPr sz="2000" kern="1200">
          <a:solidFill>
            <a:schemeClr val="tx1"/>
          </a:solidFill>
          <a:latin typeface="+mn-lt"/>
          <a:ea typeface="+mn-ea"/>
          <a:cs typeface="+mn-cs"/>
        </a:defRPr>
      </a:lvl2pPr>
      <a:lvl3pPr marL="1007943" algn="l" defTabSz="1007943" rtl="0" eaLnBrk="1" latinLnBrk="0" hangingPunct="1">
        <a:defRPr sz="2000" kern="1200">
          <a:solidFill>
            <a:schemeClr val="tx1"/>
          </a:solidFill>
          <a:latin typeface="+mn-lt"/>
          <a:ea typeface="+mn-ea"/>
          <a:cs typeface="+mn-cs"/>
        </a:defRPr>
      </a:lvl3pPr>
      <a:lvl4pPr marL="1511915" algn="l" defTabSz="1007943" rtl="0" eaLnBrk="1" latinLnBrk="0" hangingPunct="1">
        <a:defRPr sz="2000" kern="1200">
          <a:solidFill>
            <a:schemeClr val="tx1"/>
          </a:solidFill>
          <a:latin typeface="+mn-lt"/>
          <a:ea typeface="+mn-ea"/>
          <a:cs typeface="+mn-cs"/>
        </a:defRPr>
      </a:lvl4pPr>
      <a:lvl5pPr marL="2015886" algn="l" defTabSz="1007943" rtl="0" eaLnBrk="1" latinLnBrk="0" hangingPunct="1">
        <a:defRPr sz="2000" kern="1200">
          <a:solidFill>
            <a:schemeClr val="tx1"/>
          </a:solidFill>
          <a:latin typeface="+mn-lt"/>
          <a:ea typeface="+mn-ea"/>
          <a:cs typeface="+mn-cs"/>
        </a:defRPr>
      </a:lvl5pPr>
      <a:lvl6pPr marL="2519858" algn="l" defTabSz="1007943" rtl="0" eaLnBrk="1" latinLnBrk="0" hangingPunct="1">
        <a:defRPr sz="2000" kern="1200">
          <a:solidFill>
            <a:schemeClr val="tx1"/>
          </a:solidFill>
          <a:latin typeface="+mn-lt"/>
          <a:ea typeface="+mn-ea"/>
          <a:cs typeface="+mn-cs"/>
        </a:defRPr>
      </a:lvl6pPr>
      <a:lvl7pPr marL="3023829" algn="l" defTabSz="1007943" rtl="0" eaLnBrk="1" latinLnBrk="0" hangingPunct="1">
        <a:defRPr sz="2000" kern="1200">
          <a:solidFill>
            <a:schemeClr val="tx1"/>
          </a:solidFill>
          <a:latin typeface="+mn-lt"/>
          <a:ea typeface="+mn-ea"/>
          <a:cs typeface="+mn-cs"/>
        </a:defRPr>
      </a:lvl7pPr>
      <a:lvl8pPr marL="3527801" algn="l" defTabSz="1007943" rtl="0" eaLnBrk="1" latinLnBrk="0" hangingPunct="1">
        <a:defRPr sz="2000" kern="1200">
          <a:solidFill>
            <a:schemeClr val="tx1"/>
          </a:solidFill>
          <a:latin typeface="+mn-lt"/>
          <a:ea typeface="+mn-ea"/>
          <a:cs typeface="+mn-cs"/>
        </a:defRPr>
      </a:lvl8pPr>
      <a:lvl9pPr marL="4031772" algn="l" defTabSz="1007943"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31.png"/><Relationship Id="rId4" Type="http://schemas.openxmlformats.org/officeDocument/2006/relationships/image" Target="../media/image30.jpeg"/></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33.jpeg"/><Relationship Id="rId4" Type="http://schemas.openxmlformats.org/officeDocument/2006/relationships/notesSlide" Target="../notesSlides/notesSlide23.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40.jpeg"/></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alphaModFix amt="49000"/>
            <a:lum contrast="-10000"/>
          </a:blip>
          <a:srcRect/>
          <a:stretch>
            <a:fillRect/>
          </a:stretch>
        </p:blipFill>
        <p:spPr>
          <a:xfrm>
            <a:off x="0" y="0"/>
            <a:ext cx="10058400" cy="7560000"/>
          </a:xfrm>
          <a:prstGeom prst="rect">
            <a:avLst/>
          </a:prstGeom>
          <a:noFill/>
          <a:ln>
            <a:noFill/>
          </a:ln>
        </p:spPr>
      </p:pic>
      <p:sp>
        <p:nvSpPr>
          <p:cNvPr id="3" name="TextBox 2"/>
          <p:cNvSpPr txBox="1"/>
          <p:nvPr/>
        </p:nvSpPr>
        <p:spPr>
          <a:xfrm>
            <a:off x="0" y="228599"/>
            <a:ext cx="10058400" cy="1036637"/>
          </a:xfrm>
          <a:prstGeom prst="rect">
            <a:avLst/>
          </a:prstGeom>
          <a:noFill/>
          <a:ln>
            <a:noFill/>
          </a:ln>
        </p:spPr>
        <p:txBody>
          <a:bodyPr vert="horz" lIns="99000" tIns="54000" rIns="99000" bIns="5400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ctr" rtl="0" hangingPunct="0">
              <a:lnSpc>
                <a:spcPct val="100000"/>
              </a:lnSpc>
              <a:spcBef>
                <a:spcPts val="0"/>
              </a:spcBef>
              <a:spcAft>
                <a:spcPts val="0"/>
              </a:spcAft>
              <a:buNone/>
              <a:tabLst/>
            </a:pPr>
            <a:r>
              <a:rPr lang="en-US" sz="5400" b="1" i="0" u="none" strike="noStrike" kern="1200" dirty="0">
                <a:ln>
                  <a:noFill/>
                </a:ln>
                <a:solidFill>
                  <a:srgbClr val="000000"/>
                </a:solidFill>
                <a:latin typeface="Arial" pitchFamily="18"/>
                <a:ea typeface="SimSun" pitchFamily="2"/>
                <a:cs typeface="Tahoma" pitchFamily="2"/>
              </a:rPr>
              <a:t>Turbulence and </a:t>
            </a:r>
            <a:r>
              <a:rPr lang="en-US" sz="5400" b="1" i="0" u="none" strike="noStrike" kern="1200" dirty="0" smtClean="0">
                <a:ln>
                  <a:noFill/>
                </a:ln>
                <a:solidFill>
                  <a:srgbClr val="000000"/>
                </a:solidFill>
                <a:latin typeface="Arial" pitchFamily="18"/>
                <a:ea typeface="SimSun" pitchFamily="2"/>
                <a:cs typeface="Tahoma" pitchFamily="2"/>
              </a:rPr>
              <a:t>local winds</a:t>
            </a:r>
            <a:endParaRPr lang="en-US" sz="5400" b="1" i="0" u="none" strike="noStrike" kern="1200" dirty="0">
              <a:ln>
                <a:noFill/>
              </a:ln>
              <a:solidFill>
                <a:srgbClr val="000000"/>
              </a:solidFill>
              <a:latin typeface="Arial" pitchFamily="18"/>
              <a:ea typeface="SimSun" pitchFamily="2"/>
              <a:cs typeface="Tahoma" pitchFamily="2"/>
            </a:endParaRPr>
          </a:p>
        </p:txBody>
      </p:sp>
    </p:spTree>
  </p:cSld>
  <p:clrMapOvr>
    <a:masterClrMapping/>
  </p:clrMapOvr>
  <p:transition>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050" name="Rectangle 2"/>
          <p:cNvSpPr>
            <a:spLocks noGrp="1" noChangeArrowheads="1"/>
          </p:cNvSpPr>
          <p:nvPr>
            <p:ph type="title"/>
          </p:nvPr>
        </p:nvSpPr>
        <p:spPr>
          <a:xfrm>
            <a:off x="0" y="251989"/>
            <a:ext cx="9744604" cy="1259946"/>
          </a:xfrm>
        </p:spPr>
        <p:txBody>
          <a:bodyPr/>
          <a:lstStyle/>
          <a:p>
            <a:pPr>
              <a:buNone/>
            </a:pPr>
            <a:r>
              <a:rPr lang="en-US" sz="3500" b="1" dirty="0"/>
              <a:t>Scales of  Atmospheric Motion vs. Lifespan</a:t>
            </a:r>
          </a:p>
        </p:txBody>
      </p:sp>
      <p:pic>
        <p:nvPicPr>
          <p:cNvPr id="642052" name="Picture 4" descr="07T01"/>
          <p:cNvPicPr preferRelativeResize="0">
            <a:picLocks noChangeAspect="1" noChangeArrowheads="1"/>
          </p:cNvPicPr>
          <p:nvPr>
            <p:custDataLst>
              <p:tags r:id="rId1"/>
            </p:custDataLst>
          </p:nvPr>
        </p:nvPicPr>
        <p:blipFill>
          <a:blip r:embed="rId4" cstate="print"/>
          <a:srcRect b="5667"/>
          <a:stretch>
            <a:fillRect/>
          </a:stretch>
        </p:blipFill>
        <p:spPr bwMode="auto">
          <a:xfrm>
            <a:off x="1092068" y="1412191"/>
            <a:ext cx="7392458" cy="5237524"/>
          </a:xfrm>
          <a:prstGeom prst="rect">
            <a:avLst/>
          </a:prstGeom>
          <a:noFill/>
          <a:ln w="9525">
            <a:noFill/>
            <a:miter lim="800000"/>
            <a:headEnd/>
            <a:tailEnd/>
          </a:ln>
          <a:effectLst/>
        </p:spPr>
      </p:pic>
      <p:sp>
        <p:nvSpPr>
          <p:cNvPr id="642053" name="Oval 5"/>
          <p:cNvSpPr>
            <a:spLocks noChangeArrowheads="1"/>
          </p:cNvSpPr>
          <p:nvPr/>
        </p:nvSpPr>
        <p:spPr bwMode="auto">
          <a:xfrm>
            <a:off x="6048375" y="2855877"/>
            <a:ext cx="1176073" cy="1175949"/>
          </a:xfrm>
          <a:prstGeom prst="ellipse">
            <a:avLst/>
          </a:prstGeom>
          <a:noFill/>
          <a:ln w="50800">
            <a:solidFill>
              <a:srgbClr val="FF0000"/>
            </a:solidFill>
            <a:round/>
            <a:headEnd/>
            <a:tailEnd/>
          </a:ln>
          <a:effectLst/>
        </p:spPr>
        <p:txBody>
          <a:bodyPr wrap="none" lIns="100794" tIns="50397" rIns="100794" bIns="50397" anchor="ctr"/>
          <a:lstStyle/>
          <a:p>
            <a:endParaRPr lang="en-US"/>
          </a:p>
        </p:txBody>
      </p:sp>
      <p:sp>
        <p:nvSpPr>
          <p:cNvPr id="642054" name="Text Box 6"/>
          <p:cNvSpPr txBox="1">
            <a:spLocks noChangeArrowheads="1"/>
          </p:cNvSpPr>
          <p:nvPr/>
        </p:nvSpPr>
        <p:spPr bwMode="auto">
          <a:xfrm>
            <a:off x="6804422" y="4031827"/>
            <a:ext cx="2856177" cy="932775"/>
          </a:xfrm>
          <a:prstGeom prst="rect">
            <a:avLst/>
          </a:prstGeom>
          <a:noFill/>
          <a:ln w="9525">
            <a:noFill/>
            <a:miter lim="800000"/>
            <a:headEnd/>
            <a:tailEnd/>
          </a:ln>
          <a:effectLst/>
        </p:spPr>
        <p:txBody>
          <a:bodyPr lIns="100794" tIns="50397" rIns="100794" bIns="50397">
            <a:spAutoFit/>
          </a:bodyPr>
          <a:lstStyle/>
          <a:p>
            <a:r>
              <a:rPr lang="en-US" b="1" i="1">
                <a:solidFill>
                  <a:srgbClr val="FF3300"/>
                </a:solidFill>
              </a:rPr>
              <a:t>We’ve already started to investigate some of the synoptic-scale features…</a:t>
            </a:r>
          </a:p>
        </p:txBody>
      </p:sp>
      <p:sp>
        <p:nvSpPr>
          <p:cNvPr id="642055" name="Oval 7"/>
          <p:cNvSpPr>
            <a:spLocks noChangeArrowheads="1"/>
          </p:cNvSpPr>
          <p:nvPr/>
        </p:nvSpPr>
        <p:spPr bwMode="auto">
          <a:xfrm>
            <a:off x="2604161" y="4703798"/>
            <a:ext cx="1176073" cy="1175949"/>
          </a:xfrm>
          <a:prstGeom prst="ellipse">
            <a:avLst/>
          </a:prstGeom>
          <a:noFill/>
          <a:ln w="50800">
            <a:solidFill>
              <a:srgbClr val="FF0000"/>
            </a:solidFill>
            <a:round/>
            <a:headEnd/>
            <a:tailEnd/>
          </a:ln>
          <a:effectLst/>
        </p:spPr>
        <p:txBody>
          <a:bodyPr wrap="none" lIns="100794" tIns="50397" rIns="100794" bIns="50397" anchor="ctr"/>
          <a:lstStyle/>
          <a:p>
            <a:endParaRPr lang="en-US"/>
          </a:p>
        </p:txBody>
      </p:sp>
      <p:sp>
        <p:nvSpPr>
          <p:cNvPr id="642056" name="Oval 8"/>
          <p:cNvSpPr>
            <a:spLocks noChangeArrowheads="1"/>
          </p:cNvSpPr>
          <p:nvPr/>
        </p:nvSpPr>
        <p:spPr bwMode="auto">
          <a:xfrm>
            <a:off x="4200260" y="3779838"/>
            <a:ext cx="1176073" cy="1175949"/>
          </a:xfrm>
          <a:prstGeom prst="ellipse">
            <a:avLst/>
          </a:prstGeom>
          <a:noFill/>
          <a:ln w="50800">
            <a:solidFill>
              <a:srgbClr val="FF0000"/>
            </a:solidFill>
            <a:round/>
            <a:headEnd/>
            <a:tailEnd/>
          </a:ln>
          <a:effectLst/>
        </p:spPr>
        <p:txBody>
          <a:bodyPr wrap="none" lIns="100794" tIns="50397" rIns="100794" bIns="50397" anchor="ctr"/>
          <a:lstStyle/>
          <a:p>
            <a:endParaRPr lang="en-US"/>
          </a:p>
        </p:txBody>
      </p:sp>
      <p:sp>
        <p:nvSpPr>
          <p:cNvPr id="642057" name="Text Box 9"/>
          <p:cNvSpPr txBox="1">
            <a:spLocks noChangeArrowheads="1"/>
          </p:cNvSpPr>
          <p:nvPr/>
        </p:nvSpPr>
        <p:spPr bwMode="auto">
          <a:xfrm>
            <a:off x="3948245" y="5207776"/>
            <a:ext cx="2856177" cy="655776"/>
          </a:xfrm>
          <a:prstGeom prst="rect">
            <a:avLst/>
          </a:prstGeom>
          <a:noFill/>
          <a:ln w="9525">
            <a:noFill/>
            <a:miter lim="800000"/>
            <a:headEnd/>
            <a:tailEnd/>
          </a:ln>
          <a:effectLst/>
        </p:spPr>
        <p:txBody>
          <a:bodyPr lIns="100794" tIns="50397" rIns="100794" bIns="50397">
            <a:spAutoFit/>
          </a:bodyPr>
          <a:lstStyle/>
          <a:p>
            <a:r>
              <a:rPr lang="en-US" b="1" i="1">
                <a:solidFill>
                  <a:srgbClr val="FF3300"/>
                </a:solidFill>
              </a:rPr>
              <a:t>Topics for today’s discussion</a:t>
            </a:r>
          </a:p>
        </p:txBody>
      </p:sp>
      <p:sp>
        <p:nvSpPr>
          <p:cNvPr id="642058" name="Oval 10"/>
          <p:cNvSpPr>
            <a:spLocks noChangeArrowheads="1"/>
          </p:cNvSpPr>
          <p:nvPr/>
        </p:nvSpPr>
        <p:spPr bwMode="auto">
          <a:xfrm>
            <a:off x="1428089" y="4619802"/>
            <a:ext cx="1344083" cy="1175949"/>
          </a:xfrm>
          <a:prstGeom prst="ellipse">
            <a:avLst/>
          </a:prstGeom>
          <a:noFill/>
          <a:ln w="50800">
            <a:solidFill>
              <a:srgbClr val="FF0000"/>
            </a:solidFill>
            <a:round/>
            <a:headEnd/>
            <a:tailEnd/>
          </a:ln>
          <a:effectLst/>
        </p:spPr>
        <p:txBody>
          <a:bodyPr wrap="none" lIns="100794" tIns="50397" rIns="100794" bIns="50397" anchor="ctr"/>
          <a:lstStyle/>
          <a:p>
            <a:endParaRPr lang="en-US"/>
          </a:p>
        </p:txBody>
      </p:sp>
      <p:sp>
        <p:nvSpPr>
          <p:cNvPr id="642059" name="Oval 11"/>
          <p:cNvSpPr>
            <a:spLocks noChangeArrowheads="1"/>
          </p:cNvSpPr>
          <p:nvPr/>
        </p:nvSpPr>
        <p:spPr bwMode="auto">
          <a:xfrm>
            <a:off x="1428089" y="3779838"/>
            <a:ext cx="1344083" cy="1175949"/>
          </a:xfrm>
          <a:prstGeom prst="ellipse">
            <a:avLst/>
          </a:prstGeom>
          <a:noFill/>
          <a:ln w="50800">
            <a:solidFill>
              <a:srgbClr val="FF0000"/>
            </a:solidFill>
            <a:round/>
            <a:headEnd/>
            <a:tailEnd/>
          </a:ln>
          <a:effectLst/>
        </p:spPr>
        <p:txBody>
          <a:bodyPr wrap="none" lIns="100794" tIns="50397" rIns="100794" bIns="50397" anchor="ctr"/>
          <a:lstStyle/>
          <a:p>
            <a:endParaRPr lang="en-US"/>
          </a:p>
        </p:txBody>
      </p:sp>
      <p:sp>
        <p:nvSpPr>
          <p:cNvPr id="642061" name="Oval 13"/>
          <p:cNvSpPr>
            <a:spLocks noChangeArrowheads="1"/>
          </p:cNvSpPr>
          <p:nvPr/>
        </p:nvSpPr>
        <p:spPr bwMode="auto">
          <a:xfrm>
            <a:off x="1428089" y="2855877"/>
            <a:ext cx="1344083" cy="1175949"/>
          </a:xfrm>
          <a:prstGeom prst="ellipse">
            <a:avLst/>
          </a:prstGeom>
          <a:noFill/>
          <a:ln w="50800">
            <a:solidFill>
              <a:srgbClr val="FF0000"/>
            </a:solidFill>
            <a:round/>
            <a:headEnd/>
            <a:tailEnd/>
          </a:ln>
          <a:effectLst/>
        </p:spPr>
        <p:txBody>
          <a:bodyPr wrap="none" lIns="100794" tIns="50397" rIns="100794" bIns="50397" anchor="ctr"/>
          <a:lstStyle/>
          <a:p>
            <a:endParaRPr lang="en-US"/>
          </a:p>
        </p:txBody>
      </p:sp>
      <p:sp>
        <p:nvSpPr>
          <p:cNvPr id="642062" name="Oval 14"/>
          <p:cNvSpPr>
            <a:spLocks noChangeArrowheads="1"/>
          </p:cNvSpPr>
          <p:nvPr/>
        </p:nvSpPr>
        <p:spPr bwMode="auto">
          <a:xfrm>
            <a:off x="1428089" y="2015914"/>
            <a:ext cx="1344083" cy="1175949"/>
          </a:xfrm>
          <a:prstGeom prst="ellipse">
            <a:avLst/>
          </a:prstGeom>
          <a:noFill/>
          <a:ln w="50800">
            <a:solidFill>
              <a:srgbClr val="FF0000"/>
            </a:solidFill>
            <a:round/>
            <a:headEnd/>
            <a:tailEnd/>
          </a:ln>
          <a:effectLst/>
        </p:spPr>
        <p:txBody>
          <a:bodyPr wrap="none" lIns="100794" tIns="50397" rIns="100794" bIns="50397" anchor="ctr"/>
          <a:lstStyle/>
          <a:p>
            <a:endParaRPr lang="en-US"/>
          </a:p>
        </p:txBody>
      </p:sp>
      <p:sp>
        <p:nvSpPr>
          <p:cNvPr id="642063" name="Text Box 15"/>
          <p:cNvSpPr txBox="1">
            <a:spLocks noChangeArrowheads="1"/>
          </p:cNvSpPr>
          <p:nvPr/>
        </p:nvSpPr>
        <p:spPr bwMode="auto">
          <a:xfrm>
            <a:off x="504031" y="6719711"/>
            <a:ext cx="7752611" cy="501888"/>
          </a:xfrm>
          <a:prstGeom prst="rect">
            <a:avLst/>
          </a:prstGeom>
          <a:noFill/>
          <a:ln w="9525">
            <a:noFill/>
            <a:miter lim="800000"/>
            <a:headEnd/>
            <a:tailEnd/>
          </a:ln>
          <a:effectLst/>
        </p:spPr>
        <p:txBody>
          <a:bodyPr wrap="none" lIns="100794" tIns="50397" rIns="100794" bIns="50397">
            <a:spAutoFit/>
          </a:bodyPr>
          <a:lstStyle/>
          <a:p>
            <a:r>
              <a:rPr lang="en-US" sz="2600" b="1" i="1" dirty="0"/>
              <a:t>Basically here’s our roadmap for the rest of the course.</a:t>
            </a:r>
          </a:p>
        </p:txBody>
      </p:sp>
      <p:sp>
        <p:nvSpPr>
          <p:cNvPr id="642064" name="Text Box 16"/>
          <p:cNvSpPr txBox="1">
            <a:spLocks noChangeArrowheads="1"/>
          </p:cNvSpPr>
          <p:nvPr/>
        </p:nvSpPr>
        <p:spPr bwMode="auto">
          <a:xfrm>
            <a:off x="7056438" y="2771881"/>
            <a:ext cx="1897675" cy="501888"/>
          </a:xfrm>
          <a:prstGeom prst="rect">
            <a:avLst/>
          </a:prstGeom>
          <a:noFill/>
          <a:ln w="9525">
            <a:noFill/>
            <a:miter lim="800000"/>
            <a:headEnd/>
            <a:tailEnd/>
          </a:ln>
          <a:effectLst/>
        </p:spPr>
        <p:txBody>
          <a:bodyPr wrap="none" lIns="100794" tIns="50397" rIns="100794" bIns="50397">
            <a:spAutoFit/>
          </a:bodyPr>
          <a:lstStyle/>
          <a:p>
            <a:r>
              <a:rPr lang="en-US" sz="1300" b="1" dirty="0"/>
              <a:t>The general circulation</a:t>
            </a:r>
          </a:p>
          <a:p>
            <a:r>
              <a:rPr lang="en-US" sz="1300" b="1" dirty="0"/>
              <a:t>Atmospheric oscillations</a:t>
            </a:r>
          </a:p>
        </p:txBody>
      </p:sp>
      <p:sp>
        <p:nvSpPr>
          <p:cNvPr id="16" name="Oval 8"/>
          <p:cNvSpPr>
            <a:spLocks noChangeArrowheads="1"/>
          </p:cNvSpPr>
          <p:nvPr/>
        </p:nvSpPr>
        <p:spPr bwMode="auto">
          <a:xfrm>
            <a:off x="3363912" y="4084637"/>
            <a:ext cx="1176073" cy="1175949"/>
          </a:xfrm>
          <a:prstGeom prst="ellipse">
            <a:avLst/>
          </a:prstGeom>
          <a:noFill/>
          <a:ln w="50800">
            <a:solidFill>
              <a:srgbClr val="FF0000"/>
            </a:solidFill>
            <a:round/>
            <a:headEnd/>
            <a:tailEnd/>
          </a:ln>
          <a:effectLst/>
        </p:spPr>
        <p:txBody>
          <a:bodyPr wrap="none" lIns="100794" tIns="50397" rIns="100794" bIns="50397"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42058"/>
                                        </p:tgtEl>
                                        <p:attrNameLst>
                                          <p:attrName>style.visibility</p:attrName>
                                        </p:attrNameLst>
                                      </p:cBhvr>
                                      <p:to>
                                        <p:strVal val="visible"/>
                                      </p:to>
                                    </p:set>
                                    <p:animEffect transition="in" filter="blinds(horizontal)">
                                      <p:cBhvr>
                                        <p:cTn id="7" dur="500"/>
                                        <p:tgtEl>
                                          <p:spTgt spid="64205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1" nodeType="clickEffect">
                                  <p:stCondLst>
                                    <p:cond delay="0"/>
                                  </p:stCondLst>
                                  <p:childTnLst>
                                    <p:animEffect transition="out" filter="blinds(horizontal)">
                                      <p:cBhvr>
                                        <p:cTn id="11" dur="500"/>
                                        <p:tgtEl>
                                          <p:spTgt spid="642058"/>
                                        </p:tgtEl>
                                      </p:cBhvr>
                                    </p:animEffect>
                                    <p:set>
                                      <p:cBhvr>
                                        <p:cTn id="12" dur="1" fill="hold">
                                          <p:stCondLst>
                                            <p:cond delay="499"/>
                                          </p:stCondLst>
                                        </p:cTn>
                                        <p:tgtEl>
                                          <p:spTgt spid="64205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42059"/>
                                        </p:tgtEl>
                                        <p:attrNameLst>
                                          <p:attrName>style.visibility</p:attrName>
                                        </p:attrNameLst>
                                      </p:cBhvr>
                                      <p:to>
                                        <p:strVal val="visible"/>
                                      </p:to>
                                    </p:set>
                                    <p:animEffect transition="in" filter="blinds(horizontal)">
                                      <p:cBhvr>
                                        <p:cTn id="17" dur="500"/>
                                        <p:tgtEl>
                                          <p:spTgt spid="64205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xit" presetSubtype="10" fill="hold" grpId="1" nodeType="clickEffect">
                                  <p:stCondLst>
                                    <p:cond delay="0"/>
                                  </p:stCondLst>
                                  <p:childTnLst>
                                    <p:animEffect transition="out" filter="blinds(horizontal)">
                                      <p:cBhvr>
                                        <p:cTn id="21" dur="500"/>
                                        <p:tgtEl>
                                          <p:spTgt spid="642059"/>
                                        </p:tgtEl>
                                      </p:cBhvr>
                                    </p:animEffect>
                                    <p:set>
                                      <p:cBhvr>
                                        <p:cTn id="22" dur="1" fill="hold">
                                          <p:stCondLst>
                                            <p:cond delay="499"/>
                                          </p:stCondLst>
                                        </p:cTn>
                                        <p:tgtEl>
                                          <p:spTgt spid="64205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42061"/>
                                        </p:tgtEl>
                                        <p:attrNameLst>
                                          <p:attrName>style.visibility</p:attrName>
                                        </p:attrNameLst>
                                      </p:cBhvr>
                                      <p:to>
                                        <p:strVal val="visible"/>
                                      </p:to>
                                    </p:set>
                                    <p:animEffect transition="in" filter="blinds(horizontal)">
                                      <p:cBhvr>
                                        <p:cTn id="27" dur="500"/>
                                        <p:tgtEl>
                                          <p:spTgt spid="64206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xit" presetSubtype="10" fill="hold" grpId="1" nodeType="clickEffect">
                                  <p:stCondLst>
                                    <p:cond delay="0"/>
                                  </p:stCondLst>
                                  <p:childTnLst>
                                    <p:animEffect transition="out" filter="blinds(horizontal)">
                                      <p:cBhvr>
                                        <p:cTn id="31" dur="500"/>
                                        <p:tgtEl>
                                          <p:spTgt spid="642061"/>
                                        </p:tgtEl>
                                      </p:cBhvr>
                                    </p:animEffect>
                                    <p:set>
                                      <p:cBhvr>
                                        <p:cTn id="32" dur="1" fill="hold">
                                          <p:stCondLst>
                                            <p:cond delay="499"/>
                                          </p:stCondLst>
                                        </p:cTn>
                                        <p:tgtEl>
                                          <p:spTgt spid="642061"/>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42062"/>
                                        </p:tgtEl>
                                        <p:attrNameLst>
                                          <p:attrName>style.visibility</p:attrName>
                                        </p:attrNameLst>
                                      </p:cBhvr>
                                      <p:to>
                                        <p:strVal val="visible"/>
                                      </p:to>
                                    </p:set>
                                    <p:animEffect transition="in" filter="blinds(horizontal)">
                                      <p:cBhvr>
                                        <p:cTn id="37" dur="500"/>
                                        <p:tgtEl>
                                          <p:spTgt spid="642062"/>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xit" presetSubtype="10" fill="hold" grpId="1" nodeType="clickEffect">
                                  <p:stCondLst>
                                    <p:cond delay="0"/>
                                  </p:stCondLst>
                                  <p:childTnLst>
                                    <p:animEffect transition="out" filter="blinds(horizontal)">
                                      <p:cBhvr>
                                        <p:cTn id="41" dur="500"/>
                                        <p:tgtEl>
                                          <p:spTgt spid="642062"/>
                                        </p:tgtEl>
                                      </p:cBhvr>
                                    </p:animEffect>
                                    <p:set>
                                      <p:cBhvr>
                                        <p:cTn id="42" dur="1" fill="hold">
                                          <p:stCondLst>
                                            <p:cond delay="499"/>
                                          </p:stCondLst>
                                        </p:cTn>
                                        <p:tgtEl>
                                          <p:spTgt spid="642062"/>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642053"/>
                                        </p:tgtEl>
                                        <p:attrNameLst>
                                          <p:attrName>style.visibility</p:attrName>
                                        </p:attrNameLst>
                                      </p:cBhvr>
                                      <p:to>
                                        <p:strVal val="visible"/>
                                      </p:to>
                                    </p:set>
                                    <p:animEffect transition="in" filter="blinds(horizontal)">
                                      <p:cBhvr>
                                        <p:cTn id="47" dur="500"/>
                                        <p:tgtEl>
                                          <p:spTgt spid="642053"/>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642054"/>
                                        </p:tgtEl>
                                        <p:attrNameLst>
                                          <p:attrName>style.visibility</p:attrName>
                                        </p:attrNameLst>
                                      </p:cBhvr>
                                      <p:to>
                                        <p:strVal val="visible"/>
                                      </p:to>
                                    </p:set>
                                    <p:animEffect transition="in" filter="blinds(horizontal)">
                                      <p:cBhvr>
                                        <p:cTn id="50" dur="500"/>
                                        <p:tgtEl>
                                          <p:spTgt spid="642054"/>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xit" presetSubtype="10" fill="hold" grpId="1" nodeType="clickEffect">
                                  <p:stCondLst>
                                    <p:cond delay="0"/>
                                  </p:stCondLst>
                                  <p:childTnLst>
                                    <p:animEffect transition="out" filter="blinds(horizontal)">
                                      <p:cBhvr>
                                        <p:cTn id="54" dur="500"/>
                                        <p:tgtEl>
                                          <p:spTgt spid="642053"/>
                                        </p:tgtEl>
                                      </p:cBhvr>
                                    </p:animEffect>
                                    <p:set>
                                      <p:cBhvr>
                                        <p:cTn id="55" dur="1" fill="hold">
                                          <p:stCondLst>
                                            <p:cond delay="499"/>
                                          </p:stCondLst>
                                        </p:cTn>
                                        <p:tgtEl>
                                          <p:spTgt spid="642053"/>
                                        </p:tgtEl>
                                        <p:attrNameLst>
                                          <p:attrName>style.visibility</p:attrName>
                                        </p:attrNameLst>
                                      </p:cBhvr>
                                      <p:to>
                                        <p:strVal val="hidden"/>
                                      </p:to>
                                    </p:set>
                                  </p:childTnLst>
                                </p:cTn>
                              </p:par>
                              <p:par>
                                <p:cTn id="56" presetID="3" presetClass="exit" presetSubtype="10" fill="hold" grpId="1" nodeType="withEffect">
                                  <p:stCondLst>
                                    <p:cond delay="0"/>
                                  </p:stCondLst>
                                  <p:childTnLst>
                                    <p:animEffect transition="out" filter="blinds(horizontal)">
                                      <p:cBhvr>
                                        <p:cTn id="57" dur="500"/>
                                        <p:tgtEl>
                                          <p:spTgt spid="642054"/>
                                        </p:tgtEl>
                                      </p:cBhvr>
                                    </p:animEffect>
                                    <p:set>
                                      <p:cBhvr>
                                        <p:cTn id="58" dur="1" fill="hold">
                                          <p:stCondLst>
                                            <p:cond delay="499"/>
                                          </p:stCondLst>
                                        </p:cTn>
                                        <p:tgtEl>
                                          <p:spTgt spid="642054"/>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642056"/>
                                        </p:tgtEl>
                                        <p:attrNameLst>
                                          <p:attrName>style.visibility</p:attrName>
                                        </p:attrNameLst>
                                      </p:cBhvr>
                                      <p:to>
                                        <p:strVal val="visible"/>
                                      </p:to>
                                    </p:set>
                                    <p:animEffect transition="in" filter="blinds(horizontal)">
                                      <p:cBhvr>
                                        <p:cTn id="63" dur="500"/>
                                        <p:tgtEl>
                                          <p:spTgt spid="642056"/>
                                        </p:tgtEl>
                                      </p:cBhvr>
                                    </p:animEffect>
                                  </p:childTnLst>
                                </p:cTn>
                              </p:par>
                              <p:par>
                                <p:cTn id="64" presetID="3" presetClass="entr" presetSubtype="10" fill="hold" grpId="0" nodeType="withEffect">
                                  <p:stCondLst>
                                    <p:cond delay="0"/>
                                  </p:stCondLst>
                                  <p:childTnLst>
                                    <p:set>
                                      <p:cBhvr>
                                        <p:cTn id="65" dur="1" fill="hold">
                                          <p:stCondLst>
                                            <p:cond delay="0"/>
                                          </p:stCondLst>
                                        </p:cTn>
                                        <p:tgtEl>
                                          <p:spTgt spid="642055"/>
                                        </p:tgtEl>
                                        <p:attrNameLst>
                                          <p:attrName>style.visibility</p:attrName>
                                        </p:attrNameLst>
                                      </p:cBhvr>
                                      <p:to>
                                        <p:strVal val="visible"/>
                                      </p:to>
                                    </p:set>
                                    <p:animEffect transition="in" filter="blinds(horizontal)">
                                      <p:cBhvr>
                                        <p:cTn id="66" dur="500"/>
                                        <p:tgtEl>
                                          <p:spTgt spid="642055"/>
                                        </p:tgtEl>
                                      </p:cBhvr>
                                    </p:animEffect>
                                  </p:childTnLst>
                                </p:cTn>
                              </p:par>
                              <p:par>
                                <p:cTn id="67" presetID="3" presetClass="entr" presetSubtype="10" fill="hold" grpId="0" nodeType="withEffect">
                                  <p:stCondLst>
                                    <p:cond delay="0"/>
                                  </p:stCondLst>
                                  <p:childTnLst>
                                    <p:set>
                                      <p:cBhvr>
                                        <p:cTn id="68" dur="1" fill="hold">
                                          <p:stCondLst>
                                            <p:cond delay="0"/>
                                          </p:stCondLst>
                                        </p:cTn>
                                        <p:tgtEl>
                                          <p:spTgt spid="642057"/>
                                        </p:tgtEl>
                                        <p:attrNameLst>
                                          <p:attrName>style.visibility</p:attrName>
                                        </p:attrNameLst>
                                      </p:cBhvr>
                                      <p:to>
                                        <p:strVal val="visible"/>
                                      </p:to>
                                    </p:set>
                                    <p:animEffect transition="in" filter="blinds(horizontal)">
                                      <p:cBhvr>
                                        <p:cTn id="69" dur="500"/>
                                        <p:tgtEl>
                                          <p:spTgt spid="642057"/>
                                        </p:tgtEl>
                                      </p:cBhvr>
                                    </p:animEffect>
                                  </p:childTnLst>
                                </p:cTn>
                              </p:par>
                              <p:par>
                                <p:cTn id="70" presetID="3" presetClass="entr" presetSubtype="10"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blinds(horizontal)">
                                      <p:cBhvr>
                                        <p:cTn id="72" dur="500"/>
                                        <p:tgtEl>
                                          <p:spTgt spid="16"/>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xit" presetSubtype="10" fill="hold" grpId="1" nodeType="clickEffect">
                                  <p:stCondLst>
                                    <p:cond delay="0"/>
                                  </p:stCondLst>
                                  <p:childTnLst>
                                    <p:animEffect transition="out" filter="blinds(horizontal)">
                                      <p:cBhvr>
                                        <p:cTn id="76" dur="500"/>
                                        <p:tgtEl>
                                          <p:spTgt spid="642056"/>
                                        </p:tgtEl>
                                      </p:cBhvr>
                                    </p:animEffect>
                                    <p:set>
                                      <p:cBhvr>
                                        <p:cTn id="77" dur="1" fill="hold">
                                          <p:stCondLst>
                                            <p:cond delay="499"/>
                                          </p:stCondLst>
                                        </p:cTn>
                                        <p:tgtEl>
                                          <p:spTgt spid="642056"/>
                                        </p:tgtEl>
                                        <p:attrNameLst>
                                          <p:attrName>style.visibility</p:attrName>
                                        </p:attrNameLst>
                                      </p:cBhvr>
                                      <p:to>
                                        <p:strVal val="hidden"/>
                                      </p:to>
                                    </p:set>
                                  </p:childTnLst>
                                </p:cTn>
                              </p:par>
                              <p:par>
                                <p:cTn id="78" presetID="3" presetClass="exit" presetSubtype="10" fill="hold" grpId="1" nodeType="withEffect">
                                  <p:stCondLst>
                                    <p:cond delay="0"/>
                                  </p:stCondLst>
                                  <p:childTnLst>
                                    <p:animEffect transition="out" filter="blinds(horizontal)">
                                      <p:cBhvr>
                                        <p:cTn id="79" dur="500"/>
                                        <p:tgtEl>
                                          <p:spTgt spid="642055"/>
                                        </p:tgtEl>
                                      </p:cBhvr>
                                    </p:animEffect>
                                    <p:set>
                                      <p:cBhvr>
                                        <p:cTn id="80" dur="1" fill="hold">
                                          <p:stCondLst>
                                            <p:cond delay="499"/>
                                          </p:stCondLst>
                                        </p:cTn>
                                        <p:tgtEl>
                                          <p:spTgt spid="642055"/>
                                        </p:tgtEl>
                                        <p:attrNameLst>
                                          <p:attrName>style.visibility</p:attrName>
                                        </p:attrNameLst>
                                      </p:cBhvr>
                                      <p:to>
                                        <p:strVal val="hidden"/>
                                      </p:to>
                                    </p:set>
                                  </p:childTnLst>
                                </p:cTn>
                              </p:par>
                              <p:par>
                                <p:cTn id="81" presetID="3" presetClass="exit" presetSubtype="10" fill="hold" grpId="1" nodeType="withEffect">
                                  <p:stCondLst>
                                    <p:cond delay="0"/>
                                  </p:stCondLst>
                                  <p:childTnLst>
                                    <p:animEffect transition="out" filter="blinds(horizontal)">
                                      <p:cBhvr>
                                        <p:cTn id="82" dur="500"/>
                                        <p:tgtEl>
                                          <p:spTgt spid="16"/>
                                        </p:tgtEl>
                                      </p:cBhvr>
                                    </p:animEffect>
                                    <p:set>
                                      <p:cBhvr>
                                        <p:cTn id="83" dur="1" fill="hold">
                                          <p:stCondLst>
                                            <p:cond delay="499"/>
                                          </p:stCondLst>
                                        </p:cTn>
                                        <p:tgtEl>
                                          <p:spTgt spid="16"/>
                                        </p:tgtEl>
                                        <p:attrNameLst>
                                          <p:attrName>style.visibility</p:attrName>
                                        </p:attrNameLst>
                                      </p:cBhvr>
                                      <p:to>
                                        <p:strVal val="hidden"/>
                                      </p:to>
                                    </p:set>
                                  </p:childTnLst>
                                </p:cTn>
                              </p:par>
                              <p:par>
                                <p:cTn id="84" presetID="3" presetClass="exit" presetSubtype="10" fill="hold" grpId="1" nodeType="withEffect">
                                  <p:stCondLst>
                                    <p:cond delay="0"/>
                                  </p:stCondLst>
                                  <p:childTnLst>
                                    <p:animEffect transition="out" filter="blinds(horizontal)">
                                      <p:cBhvr>
                                        <p:cTn id="85" dur="500"/>
                                        <p:tgtEl>
                                          <p:spTgt spid="642057"/>
                                        </p:tgtEl>
                                      </p:cBhvr>
                                    </p:animEffect>
                                    <p:set>
                                      <p:cBhvr>
                                        <p:cTn id="86" dur="1" fill="hold">
                                          <p:stCondLst>
                                            <p:cond delay="499"/>
                                          </p:stCondLst>
                                        </p:cTn>
                                        <p:tgtEl>
                                          <p:spTgt spid="64205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2053" grpId="0" animBg="1"/>
      <p:bldP spid="642053" grpId="1" animBg="1"/>
      <p:bldP spid="642054" grpId="0"/>
      <p:bldP spid="642054" grpId="1"/>
      <p:bldP spid="642055" grpId="0" animBg="1"/>
      <p:bldP spid="642055" grpId="1" animBg="1"/>
      <p:bldP spid="642056" grpId="0" animBg="1"/>
      <p:bldP spid="642056" grpId="1" animBg="1"/>
      <p:bldP spid="642057" grpId="0"/>
      <p:bldP spid="642057" grpId="1"/>
      <p:bldP spid="642058" grpId="0" animBg="1"/>
      <p:bldP spid="642058" grpId="1" animBg="1"/>
      <p:bldP spid="642059" grpId="0" animBg="1"/>
      <p:bldP spid="642059" grpId="1" animBg="1"/>
      <p:bldP spid="642061" grpId="0" animBg="1"/>
      <p:bldP spid="642061" grpId="1" animBg="1"/>
      <p:bldP spid="642062" grpId="0" animBg="1"/>
      <p:bldP spid="642062" grpId="1" animBg="1"/>
      <p:bldP spid="16" grpId="0" animBg="1"/>
      <p:bldP spid="16"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cstate="print">
            <a:lum contrast="-59000"/>
          </a:blip>
          <a:srcRect/>
          <a:stretch>
            <a:fillRect/>
          </a:stretch>
        </p:blipFill>
        <p:spPr bwMode="auto">
          <a:xfrm>
            <a:off x="0" y="0"/>
            <a:ext cx="10095787" cy="7559675"/>
          </a:xfrm>
          <a:prstGeom prst="rect">
            <a:avLst/>
          </a:prstGeom>
          <a:noFill/>
          <a:ln w="9525">
            <a:noFill/>
            <a:miter lim="800000"/>
            <a:headEnd/>
            <a:tailEnd/>
          </a:ln>
        </p:spPr>
      </p:pic>
      <p:sp>
        <p:nvSpPr>
          <p:cNvPr id="6" name="Rectangle 5"/>
          <p:cNvSpPr/>
          <p:nvPr/>
        </p:nvSpPr>
        <p:spPr>
          <a:xfrm>
            <a:off x="925512" y="579437"/>
            <a:ext cx="8153400" cy="5262979"/>
          </a:xfrm>
          <a:prstGeom prst="rect">
            <a:avLst/>
          </a:prstGeom>
        </p:spPr>
        <p:txBody>
          <a:bodyPr wrap="square">
            <a:spAutoFit/>
          </a:bodyPr>
          <a:lstStyle/>
          <a:p>
            <a:r>
              <a:rPr lang="en-US" sz="2800" b="1" dirty="0" smtClean="0"/>
              <a:t>The smallest type of atmospheric motion is </a:t>
            </a:r>
            <a:r>
              <a:rPr lang="en-US" sz="2800" b="1" dirty="0" smtClean="0"/>
              <a:t>turbulence…  it is defined as small scale changes in wind speed or direction(wind shear)</a:t>
            </a:r>
            <a:endParaRPr lang="en-US" sz="2800" b="1" dirty="0" smtClean="0"/>
          </a:p>
          <a:p>
            <a:endParaRPr lang="en-US" sz="2800" b="1" dirty="0"/>
          </a:p>
          <a:p>
            <a:r>
              <a:rPr lang="en-US" sz="2800" b="1" dirty="0" smtClean="0"/>
              <a:t>It is chaotic, changes rapidly, and occurs over small distances</a:t>
            </a:r>
          </a:p>
          <a:p>
            <a:endParaRPr lang="en-US" sz="2800" b="1" dirty="0"/>
          </a:p>
          <a:p>
            <a:r>
              <a:rPr lang="en-US" sz="2800" b="1" dirty="0" smtClean="0"/>
              <a:t>This makes it hard to predict…</a:t>
            </a:r>
          </a:p>
          <a:p>
            <a:endParaRPr lang="en-US" sz="2800" b="1" dirty="0"/>
          </a:p>
          <a:p>
            <a:r>
              <a:rPr lang="en-US" sz="2800" b="1" dirty="0" smtClean="0"/>
              <a:t>…although we cannot predict individual gusts or eddies, we can </a:t>
            </a:r>
            <a:r>
              <a:rPr lang="en-US" sz="2800" b="1" dirty="0" smtClean="0"/>
              <a:t>identify </a:t>
            </a:r>
            <a:r>
              <a:rPr lang="en-US" sz="2800" b="1" dirty="0" smtClean="0"/>
              <a:t>some locations where turbulence usually </a:t>
            </a:r>
            <a:r>
              <a:rPr lang="en-US" sz="2800" b="1" dirty="0" smtClean="0"/>
              <a:t>occurs</a:t>
            </a:r>
            <a:endParaRPr lang="en-US" sz="2800"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cstate="print"/>
          <a:srcRect/>
          <a:stretch>
            <a:fillRect/>
          </a:stretch>
        </p:blipFill>
        <p:spPr bwMode="auto">
          <a:xfrm>
            <a:off x="0" y="0"/>
            <a:ext cx="10095787" cy="7559675"/>
          </a:xfrm>
          <a:prstGeom prst="rect">
            <a:avLst/>
          </a:prstGeom>
          <a:noFill/>
          <a:ln w="9525">
            <a:noFill/>
            <a:miter lim="800000"/>
            <a:headEnd/>
            <a:tailEnd/>
          </a:ln>
        </p:spPr>
      </p:pic>
      <p:pic>
        <p:nvPicPr>
          <p:cNvPr id="1028" name="Picture 4"/>
          <p:cNvPicPr>
            <a:picLocks noChangeAspect="1" noChangeArrowheads="1"/>
          </p:cNvPicPr>
          <p:nvPr/>
        </p:nvPicPr>
        <p:blipFill>
          <a:blip r:embed="rId3" cstate="print"/>
          <a:srcRect/>
          <a:stretch>
            <a:fillRect/>
          </a:stretch>
        </p:blipFill>
        <p:spPr bwMode="auto">
          <a:xfrm rot="21254697">
            <a:off x="-1362075" y="1874837"/>
            <a:ext cx="1362075" cy="419100"/>
          </a:xfrm>
          <a:prstGeom prst="rect">
            <a:avLst/>
          </a:prstGeom>
          <a:noFill/>
          <a:ln w="9525">
            <a:noFill/>
            <a:miter lim="800000"/>
            <a:headEnd/>
            <a:tailEnd/>
          </a:ln>
        </p:spPr>
      </p:pic>
      <p:sp>
        <p:nvSpPr>
          <p:cNvPr id="9" name="TextBox 8"/>
          <p:cNvSpPr txBox="1"/>
          <p:nvPr/>
        </p:nvSpPr>
        <p:spPr>
          <a:xfrm>
            <a:off x="696912" y="3627437"/>
            <a:ext cx="7620000" cy="2062103"/>
          </a:xfrm>
          <a:prstGeom prst="rect">
            <a:avLst/>
          </a:prstGeom>
          <a:noFill/>
        </p:spPr>
        <p:txBody>
          <a:bodyPr wrap="square" rtlCol="0">
            <a:spAutoFit/>
          </a:bodyPr>
          <a:lstStyle/>
          <a:p>
            <a:r>
              <a:rPr lang="en-US" sz="3200" b="1" dirty="0" smtClean="0"/>
              <a:t>“From </a:t>
            </a:r>
            <a:r>
              <a:rPr lang="en-US" sz="3200" b="1" dirty="0" smtClean="0"/>
              <a:t>the flight deck… please return to your seats and fasten your seatbelts, there is a bit of weather ahead and we might get a couple bumps</a:t>
            </a:r>
            <a:r>
              <a:rPr lang="en-US" sz="3200" b="1" dirty="0" smtClean="0"/>
              <a:t>…”</a:t>
            </a:r>
            <a:endParaRPr lang="en-US" sz="32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fill="hold" nodeType="clickEffect">
                                  <p:stCondLst>
                                    <p:cond delay="0"/>
                                  </p:stCondLst>
                                  <p:childTnLst>
                                    <p:animMotion origin="layout" path="M -3.13633E-6 -1.6327E-6 L 0.52199 -0.14793 " pathEditMode="relative" rAng="0" ptsTypes="AA">
                                      <p:cBhvr>
                                        <p:cTn id="6" dur="9000" fill="hold"/>
                                        <p:tgtEl>
                                          <p:spTgt spid="1028"/>
                                        </p:tgtEl>
                                        <p:attrNameLst>
                                          <p:attrName>ppt_x</p:attrName>
                                          <p:attrName>ppt_y</p:attrName>
                                        </p:attrNameLst>
                                      </p:cBhvr>
                                      <p:rCtr x="261" y="-74"/>
                                    </p:animMotion>
                                  </p:childTnLst>
                                </p:cTn>
                              </p:par>
                              <p:par>
                                <p:cTn id="7" presetID="10"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fade">
                                      <p:cBhvr>
                                        <p:cTn id="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8194" name="Picture 2"/>
          <p:cNvPicPr>
            <a:picLocks noChangeAspect="1" noChangeArrowheads="1"/>
          </p:cNvPicPr>
          <p:nvPr/>
        </p:nvPicPr>
        <p:blipFill>
          <a:blip r:embed="rId2" cstate="print"/>
          <a:srcRect/>
          <a:stretch>
            <a:fillRect/>
          </a:stretch>
        </p:blipFill>
        <p:spPr bwMode="auto">
          <a:xfrm>
            <a:off x="-827088" y="0"/>
            <a:ext cx="11835493" cy="75596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None/>
            </a:pPr>
            <a:r>
              <a:rPr lang="en-US" dirty="0" smtClean="0"/>
              <a:t>Typical types of turbulence</a:t>
            </a:r>
            <a:endParaRPr lang="en-US" dirty="0"/>
          </a:p>
        </p:txBody>
      </p:sp>
      <p:sp>
        <p:nvSpPr>
          <p:cNvPr id="3" name="Content Placeholder 2"/>
          <p:cNvSpPr>
            <a:spLocks noGrp="1"/>
          </p:cNvSpPr>
          <p:nvPr>
            <p:ph idx="1"/>
          </p:nvPr>
        </p:nvSpPr>
        <p:spPr/>
        <p:txBody>
          <a:bodyPr/>
          <a:lstStyle/>
          <a:p>
            <a:r>
              <a:rPr lang="en-US" dirty="0" smtClean="0"/>
              <a:t>Mechanical</a:t>
            </a:r>
          </a:p>
          <a:p>
            <a:r>
              <a:rPr lang="en-US" dirty="0" smtClean="0"/>
              <a:t>Mountain waves</a:t>
            </a:r>
          </a:p>
          <a:p>
            <a:r>
              <a:rPr lang="en-US" dirty="0" smtClean="0"/>
              <a:t>Convection</a:t>
            </a:r>
          </a:p>
          <a:p>
            <a:r>
              <a:rPr lang="en-US" dirty="0" smtClean="0"/>
              <a:t>Air mass boundaries(some fronts, jet stream)</a:t>
            </a:r>
            <a:endParaRPr lang="en-US" dirty="0"/>
          </a:p>
        </p:txBody>
      </p:sp>
      <p:pic>
        <p:nvPicPr>
          <p:cNvPr id="7170" name="Picture 2"/>
          <p:cNvPicPr>
            <a:picLocks noChangeAspect="1" noChangeArrowheads="1"/>
          </p:cNvPicPr>
          <p:nvPr/>
        </p:nvPicPr>
        <p:blipFill>
          <a:blip r:embed="rId3" cstate="print"/>
          <a:srcRect/>
          <a:stretch>
            <a:fillRect/>
          </a:stretch>
        </p:blipFill>
        <p:spPr bwMode="auto">
          <a:xfrm>
            <a:off x="1535112" y="4282969"/>
            <a:ext cx="7021512" cy="3276706"/>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None/>
            </a:pPr>
            <a:r>
              <a:rPr lang="en-US" b="1" dirty="0" smtClean="0"/>
              <a:t>Mechanical </a:t>
            </a:r>
            <a:r>
              <a:rPr lang="en-US" b="1" dirty="0" smtClean="0"/>
              <a:t>Turbulence</a:t>
            </a:r>
            <a:endParaRPr lang="en-US" dirty="0"/>
          </a:p>
        </p:txBody>
      </p:sp>
      <p:sp>
        <p:nvSpPr>
          <p:cNvPr id="3" name="Content Placeholder 2"/>
          <p:cNvSpPr>
            <a:spLocks noGrp="1"/>
          </p:cNvSpPr>
          <p:nvPr>
            <p:ph idx="1"/>
          </p:nvPr>
        </p:nvSpPr>
        <p:spPr/>
        <p:txBody>
          <a:bodyPr/>
          <a:lstStyle/>
          <a:p>
            <a:r>
              <a:rPr lang="en-US" dirty="0" smtClean="0"/>
              <a:t>Occurs near the surface</a:t>
            </a:r>
          </a:p>
          <a:p>
            <a:r>
              <a:rPr lang="en-US" dirty="0" smtClean="0"/>
              <a:t>Caused by friction, and obstructions to wind flow</a:t>
            </a:r>
          </a:p>
          <a:p>
            <a:r>
              <a:rPr lang="en-US" dirty="0" smtClean="0"/>
              <a:t>Obstacles include trees, buildings, and terrain.  </a:t>
            </a:r>
          </a:p>
          <a:p>
            <a:r>
              <a:rPr lang="en-US" dirty="0" smtClean="0"/>
              <a:t>The stronger the wind or the larger obstruction, the stronger the turbulence</a:t>
            </a:r>
          </a:p>
        </p:txBody>
      </p:sp>
      <p:sp>
        <p:nvSpPr>
          <p:cNvPr id="9218" name="Tree"/>
          <p:cNvSpPr>
            <a:spLocks noEditPoints="1" noChangeArrowheads="1"/>
          </p:cNvSpPr>
          <p:nvPr/>
        </p:nvSpPr>
        <p:spPr bwMode="auto">
          <a:xfrm>
            <a:off x="1611312" y="6599237"/>
            <a:ext cx="838200" cy="960438"/>
          </a:xfrm>
          <a:custGeom>
            <a:avLst/>
            <a:gdLst>
              <a:gd name="G0" fmla="+- 0 0 0"/>
              <a:gd name="G1" fmla="*/ 18900 1 3"/>
              <a:gd name="G2" fmla="*/ 18900 2 3"/>
              <a:gd name="G3" fmla="+- 18900 0 0"/>
              <a:gd name="T0" fmla="*/ 10800 w 21600"/>
              <a:gd name="T1" fmla="*/ 0 h 21600"/>
              <a:gd name="T2" fmla="*/ 6171 w 21600"/>
              <a:gd name="T3" fmla="*/ 6300 h 21600"/>
              <a:gd name="T4" fmla="*/ 3086 w 21600"/>
              <a:gd name="T5" fmla="*/ 12600 h 21600"/>
              <a:gd name="T6" fmla="*/ 0 w 21600"/>
              <a:gd name="T7" fmla="*/ 18900 h 21600"/>
              <a:gd name="T8" fmla="*/ 15429 w 21600"/>
              <a:gd name="T9" fmla="*/ 6300 h 21600"/>
              <a:gd name="T10" fmla="*/ 18514 w 21600"/>
              <a:gd name="T11" fmla="*/ 12600 h 21600"/>
              <a:gd name="T12" fmla="*/ 21600 w 21600"/>
              <a:gd name="T13" fmla="*/ 18900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
        <p:nvSpPr>
          <p:cNvPr id="5" name="Tree"/>
          <p:cNvSpPr>
            <a:spLocks noEditPoints="1" noChangeArrowheads="1"/>
          </p:cNvSpPr>
          <p:nvPr/>
        </p:nvSpPr>
        <p:spPr bwMode="auto">
          <a:xfrm>
            <a:off x="2373312" y="6599237"/>
            <a:ext cx="838200" cy="960438"/>
          </a:xfrm>
          <a:custGeom>
            <a:avLst/>
            <a:gdLst>
              <a:gd name="G0" fmla="+- 0 0 0"/>
              <a:gd name="G1" fmla="*/ 18900 1 3"/>
              <a:gd name="G2" fmla="*/ 18900 2 3"/>
              <a:gd name="G3" fmla="+- 18900 0 0"/>
              <a:gd name="T0" fmla="*/ 10800 w 21600"/>
              <a:gd name="T1" fmla="*/ 0 h 21600"/>
              <a:gd name="T2" fmla="*/ 6171 w 21600"/>
              <a:gd name="T3" fmla="*/ 6300 h 21600"/>
              <a:gd name="T4" fmla="*/ 3086 w 21600"/>
              <a:gd name="T5" fmla="*/ 12600 h 21600"/>
              <a:gd name="T6" fmla="*/ 0 w 21600"/>
              <a:gd name="T7" fmla="*/ 18900 h 21600"/>
              <a:gd name="T8" fmla="*/ 15429 w 21600"/>
              <a:gd name="T9" fmla="*/ 6300 h 21600"/>
              <a:gd name="T10" fmla="*/ 18514 w 21600"/>
              <a:gd name="T11" fmla="*/ 12600 h 21600"/>
              <a:gd name="T12" fmla="*/ 21600 w 21600"/>
              <a:gd name="T13" fmla="*/ 18900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
        <p:nvSpPr>
          <p:cNvPr id="6" name="Tree"/>
          <p:cNvSpPr>
            <a:spLocks noEditPoints="1" noChangeArrowheads="1"/>
          </p:cNvSpPr>
          <p:nvPr/>
        </p:nvSpPr>
        <p:spPr bwMode="auto">
          <a:xfrm>
            <a:off x="3211512" y="6599237"/>
            <a:ext cx="838200" cy="960438"/>
          </a:xfrm>
          <a:custGeom>
            <a:avLst/>
            <a:gdLst>
              <a:gd name="G0" fmla="+- 0 0 0"/>
              <a:gd name="G1" fmla="*/ 18900 1 3"/>
              <a:gd name="G2" fmla="*/ 18900 2 3"/>
              <a:gd name="G3" fmla="+- 18900 0 0"/>
              <a:gd name="T0" fmla="*/ 10800 w 21600"/>
              <a:gd name="T1" fmla="*/ 0 h 21600"/>
              <a:gd name="T2" fmla="*/ 6171 w 21600"/>
              <a:gd name="T3" fmla="*/ 6300 h 21600"/>
              <a:gd name="T4" fmla="*/ 3086 w 21600"/>
              <a:gd name="T5" fmla="*/ 12600 h 21600"/>
              <a:gd name="T6" fmla="*/ 0 w 21600"/>
              <a:gd name="T7" fmla="*/ 18900 h 21600"/>
              <a:gd name="T8" fmla="*/ 15429 w 21600"/>
              <a:gd name="T9" fmla="*/ 6300 h 21600"/>
              <a:gd name="T10" fmla="*/ 18514 w 21600"/>
              <a:gd name="T11" fmla="*/ 12600 h 21600"/>
              <a:gd name="T12" fmla="*/ 21600 w 21600"/>
              <a:gd name="T13" fmla="*/ 18900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
        <p:nvSpPr>
          <p:cNvPr id="7" name="Tree"/>
          <p:cNvSpPr>
            <a:spLocks noEditPoints="1" noChangeArrowheads="1"/>
          </p:cNvSpPr>
          <p:nvPr/>
        </p:nvSpPr>
        <p:spPr bwMode="auto">
          <a:xfrm>
            <a:off x="7097712" y="5989637"/>
            <a:ext cx="838200" cy="1570038"/>
          </a:xfrm>
          <a:custGeom>
            <a:avLst/>
            <a:gdLst>
              <a:gd name="G0" fmla="+- 0 0 0"/>
              <a:gd name="G1" fmla="*/ 18900 1 3"/>
              <a:gd name="G2" fmla="*/ 18900 2 3"/>
              <a:gd name="G3" fmla="+- 18900 0 0"/>
              <a:gd name="T0" fmla="*/ 10800 w 21600"/>
              <a:gd name="T1" fmla="*/ 0 h 21600"/>
              <a:gd name="T2" fmla="*/ 6171 w 21600"/>
              <a:gd name="T3" fmla="*/ 6300 h 21600"/>
              <a:gd name="T4" fmla="*/ 3086 w 21600"/>
              <a:gd name="T5" fmla="*/ 12600 h 21600"/>
              <a:gd name="T6" fmla="*/ 0 w 21600"/>
              <a:gd name="T7" fmla="*/ 18900 h 21600"/>
              <a:gd name="T8" fmla="*/ 15429 w 21600"/>
              <a:gd name="T9" fmla="*/ 6300 h 21600"/>
              <a:gd name="T10" fmla="*/ 18514 w 21600"/>
              <a:gd name="T11" fmla="*/ 12600 h 21600"/>
              <a:gd name="T12" fmla="*/ 21600 w 21600"/>
              <a:gd name="T13" fmla="*/ 18900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
        <p:nvSpPr>
          <p:cNvPr id="8" name="Right Arrow 7"/>
          <p:cNvSpPr/>
          <p:nvPr/>
        </p:nvSpPr>
        <p:spPr>
          <a:xfrm>
            <a:off x="239712" y="6523037"/>
            <a:ext cx="1295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Bent Arrow 8"/>
          <p:cNvSpPr/>
          <p:nvPr/>
        </p:nvSpPr>
        <p:spPr>
          <a:xfrm>
            <a:off x="1687512" y="5989637"/>
            <a:ext cx="1447800" cy="60960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Right Arrow 9"/>
          <p:cNvSpPr/>
          <p:nvPr/>
        </p:nvSpPr>
        <p:spPr>
          <a:xfrm>
            <a:off x="5345112" y="6523037"/>
            <a:ext cx="1219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Bent Arrow 10"/>
          <p:cNvSpPr/>
          <p:nvPr/>
        </p:nvSpPr>
        <p:spPr>
          <a:xfrm rot="5400000">
            <a:off x="3744912" y="5913437"/>
            <a:ext cx="609600" cy="914400"/>
          </a:xfrm>
          <a:prstGeom prst="bentArrow">
            <a:avLst>
              <a:gd name="adj1" fmla="val 25000"/>
              <a:gd name="adj2" fmla="val 26810"/>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Bent Arrow 11"/>
          <p:cNvSpPr/>
          <p:nvPr/>
        </p:nvSpPr>
        <p:spPr>
          <a:xfrm>
            <a:off x="6640512" y="5456237"/>
            <a:ext cx="1447800" cy="60960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Bent Arrow 12"/>
          <p:cNvSpPr/>
          <p:nvPr/>
        </p:nvSpPr>
        <p:spPr>
          <a:xfrm rot="5400000">
            <a:off x="8888412" y="5189537"/>
            <a:ext cx="609600" cy="1295400"/>
          </a:xfrm>
          <a:prstGeom prst="bentArrow">
            <a:avLst>
              <a:gd name="adj1" fmla="val 25000"/>
              <a:gd name="adj2" fmla="val 26810"/>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4" name="Group 13"/>
          <p:cNvGrpSpPr/>
          <p:nvPr/>
        </p:nvGrpSpPr>
        <p:grpSpPr>
          <a:xfrm flipV="1">
            <a:off x="8240712" y="6065837"/>
            <a:ext cx="762000" cy="762000"/>
            <a:chOff x="5345112" y="3322637"/>
            <a:chExt cx="381000" cy="457200"/>
          </a:xfrm>
        </p:grpSpPr>
        <p:sp>
          <p:nvSpPr>
            <p:cNvPr id="15" name="Curved Down Arrow 14"/>
            <p:cNvSpPr/>
            <p:nvPr/>
          </p:nvSpPr>
          <p:spPr>
            <a:xfrm flipH="1">
              <a:off x="5345112" y="3322637"/>
              <a:ext cx="381000" cy="1524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Curved Down Arrow 15"/>
            <p:cNvSpPr/>
            <p:nvPr/>
          </p:nvSpPr>
          <p:spPr>
            <a:xfrm rot="10800000" flipH="1">
              <a:off x="5345112" y="3627437"/>
              <a:ext cx="381000" cy="1524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alphaModFix/>
            <a:lum/>
          </a:blip>
          <a:srcRect/>
          <a:stretch>
            <a:fillRect/>
          </a:stretch>
        </p:blipFill>
        <p:spPr>
          <a:xfrm>
            <a:off x="0" y="0"/>
            <a:ext cx="10080000" cy="7560000"/>
          </a:xfrm>
          <a:prstGeom prst="rect">
            <a:avLst/>
          </a:prstGeom>
          <a:noFill/>
          <a:ln>
            <a:noFill/>
          </a:ln>
        </p:spPr>
      </p:pic>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20950" y="3456673"/>
            <a:ext cx="5038725" cy="369332"/>
          </a:xfrm>
          <a:prstGeom prst="rect">
            <a:avLst/>
          </a:prstGeom>
        </p:spPr>
        <p:txBody>
          <a:bodyPr>
            <a:spAutoFit/>
          </a:bodyPr>
          <a:lstStyle/>
          <a:p>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0" y="-1"/>
            <a:ext cx="10672482" cy="7559675"/>
          </a:xfrm>
          <a:prstGeom prst="rect">
            <a:avLst/>
          </a:prstGeom>
          <a:noFill/>
          <a:ln w="9525">
            <a:noFill/>
            <a:miter lim="800000"/>
            <a:headEnd/>
            <a:tailEnd/>
          </a:ln>
        </p:spPr>
      </p:pic>
      <p:sp>
        <p:nvSpPr>
          <p:cNvPr id="4" name="TextBox 3"/>
          <p:cNvSpPr txBox="1"/>
          <p:nvPr/>
        </p:nvSpPr>
        <p:spPr>
          <a:xfrm>
            <a:off x="7021512" y="0"/>
            <a:ext cx="3669787" cy="1200329"/>
          </a:xfrm>
          <a:prstGeom prst="rect">
            <a:avLst/>
          </a:prstGeom>
          <a:noFill/>
        </p:spPr>
        <p:txBody>
          <a:bodyPr wrap="square" rtlCol="0">
            <a:spAutoFit/>
          </a:bodyPr>
          <a:lstStyle/>
          <a:p>
            <a:r>
              <a:rPr lang="en-US" sz="3600" b="1" dirty="0" smtClean="0"/>
              <a:t>Add a really</a:t>
            </a:r>
          </a:p>
          <a:p>
            <a:r>
              <a:rPr lang="en-US" sz="3600" b="1" dirty="0" smtClean="0"/>
              <a:t>large obstacle….</a:t>
            </a:r>
            <a:endParaRPr lang="en-US" sz="3600" b="1"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194" name="Rectangle 2"/>
          <p:cNvSpPr>
            <a:spLocks noGrp="1" noChangeArrowheads="1"/>
          </p:cNvSpPr>
          <p:nvPr>
            <p:ph type="title"/>
          </p:nvPr>
        </p:nvSpPr>
        <p:spPr/>
        <p:txBody>
          <a:bodyPr/>
          <a:lstStyle/>
          <a:p>
            <a:pPr>
              <a:buNone/>
            </a:pPr>
            <a:r>
              <a:rPr lang="en-US" sz="3500" b="1" dirty="0" smtClean="0"/>
              <a:t>Mountain wave turbulence</a:t>
            </a:r>
            <a:endParaRPr lang="en-US" sz="3500" b="1" dirty="0"/>
          </a:p>
        </p:txBody>
      </p:sp>
      <p:pic>
        <p:nvPicPr>
          <p:cNvPr id="648196" name="Picture 4" descr="0702"/>
          <p:cNvPicPr preferRelativeResize="0">
            <a:picLocks noChangeAspect="1" noChangeArrowheads="1"/>
          </p:cNvPicPr>
          <p:nvPr>
            <p:custDataLst>
              <p:tags r:id="rId1"/>
            </p:custDataLst>
          </p:nvPr>
        </p:nvPicPr>
        <p:blipFill>
          <a:blip r:embed="rId4" cstate="print"/>
          <a:srcRect b="5704"/>
          <a:stretch>
            <a:fillRect/>
          </a:stretch>
        </p:blipFill>
        <p:spPr bwMode="auto">
          <a:xfrm>
            <a:off x="1081567" y="1595931"/>
            <a:ext cx="7413460" cy="3681842"/>
          </a:xfrm>
          <a:prstGeom prst="rect">
            <a:avLst/>
          </a:prstGeom>
          <a:noFill/>
          <a:ln w="9525">
            <a:noFill/>
            <a:miter lim="800000"/>
            <a:headEnd/>
            <a:tailEnd/>
          </a:ln>
          <a:effectLst/>
        </p:spPr>
      </p:pic>
      <p:sp>
        <p:nvSpPr>
          <p:cNvPr id="648198" name="Oval 6"/>
          <p:cNvSpPr>
            <a:spLocks noChangeArrowheads="1"/>
          </p:cNvSpPr>
          <p:nvPr/>
        </p:nvSpPr>
        <p:spPr bwMode="auto">
          <a:xfrm>
            <a:off x="2297112" y="3094037"/>
            <a:ext cx="5263357" cy="2197735"/>
          </a:xfrm>
          <a:prstGeom prst="ellipse">
            <a:avLst/>
          </a:prstGeom>
          <a:noFill/>
          <a:ln w="50800">
            <a:solidFill>
              <a:srgbClr val="FF0000"/>
            </a:solidFill>
            <a:round/>
            <a:headEnd/>
            <a:tailEnd/>
          </a:ln>
          <a:effectLst/>
        </p:spPr>
        <p:txBody>
          <a:bodyPr wrap="none" lIns="100794" tIns="50397" rIns="100794" bIns="50397" anchor="ctr"/>
          <a:lstStyle/>
          <a:p>
            <a:endParaRPr lang="en-US"/>
          </a:p>
        </p:txBody>
      </p:sp>
      <p:sp>
        <p:nvSpPr>
          <p:cNvPr id="648199" name="Text Box 7"/>
          <p:cNvSpPr txBox="1">
            <a:spLocks noChangeArrowheads="1"/>
          </p:cNvSpPr>
          <p:nvPr/>
        </p:nvSpPr>
        <p:spPr bwMode="auto">
          <a:xfrm>
            <a:off x="3059112" y="5795752"/>
            <a:ext cx="6433476" cy="901997"/>
          </a:xfrm>
          <a:prstGeom prst="rect">
            <a:avLst/>
          </a:prstGeom>
          <a:noFill/>
          <a:ln w="9525">
            <a:noFill/>
            <a:miter lim="800000"/>
            <a:headEnd/>
            <a:tailEnd/>
          </a:ln>
          <a:effectLst/>
        </p:spPr>
        <p:txBody>
          <a:bodyPr wrap="square" lIns="100794" tIns="50397" rIns="100794" bIns="50397">
            <a:spAutoFit/>
          </a:bodyPr>
          <a:lstStyle/>
          <a:p>
            <a:r>
              <a:rPr lang="en-US" sz="2600" b="1" i="1" dirty="0" smtClean="0">
                <a:solidFill>
                  <a:srgbClr val="FF3300"/>
                </a:solidFill>
              </a:rPr>
              <a:t>Mountain wave turbulence is amongst the strongest on earth</a:t>
            </a:r>
            <a:endParaRPr lang="en-US" sz="2600" b="1" i="1" dirty="0">
              <a:solidFill>
                <a:srgbClr val="FF3300"/>
              </a:solidFill>
            </a:endParaRPr>
          </a:p>
        </p:txBody>
      </p:sp>
      <p:pic>
        <p:nvPicPr>
          <p:cNvPr id="2050" name="Picture 2"/>
          <p:cNvPicPr>
            <a:picLocks noChangeAspect="1" noChangeArrowheads="1"/>
          </p:cNvPicPr>
          <p:nvPr/>
        </p:nvPicPr>
        <p:blipFill>
          <a:blip r:embed="rId5" cstate="print"/>
          <a:srcRect/>
          <a:stretch>
            <a:fillRect/>
          </a:stretch>
        </p:blipFill>
        <p:spPr bwMode="auto">
          <a:xfrm rot="19802488">
            <a:off x="790176" y="6143618"/>
            <a:ext cx="609217" cy="492558"/>
          </a:xfrm>
          <a:prstGeom prst="rect">
            <a:avLst/>
          </a:prstGeom>
          <a:noFill/>
          <a:ln w="9525">
            <a:noFill/>
            <a:miter lim="800000"/>
            <a:headEnd/>
            <a:tailEnd/>
          </a:ln>
        </p:spPr>
      </p:pic>
      <p:pic>
        <p:nvPicPr>
          <p:cNvPr id="2051" name="Picture 3"/>
          <p:cNvPicPr>
            <a:picLocks noChangeAspect="1" noChangeArrowheads="1"/>
          </p:cNvPicPr>
          <p:nvPr/>
        </p:nvPicPr>
        <p:blipFill>
          <a:blip r:embed="rId6" cstate="print"/>
          <a:srcRect/>
          <a:stretch>
            <a:fillRect/>
          </a:stretch>
        </p:blipFill>
        <p:spPr bwMode="auto">
          <a:xfrm rot="3984859">
            <a:off x="1280820" y="6261384"/>
            <a:ext cx="1348058" cy="97215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819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4819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5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8198" grpId="0" animBg="1"/>
      <p:bldP spid="64819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ectangle 3"/>
          <p:cNvSpPr/>
          <p:nvPr/>
        </p:nvSpPr>
        <p:spPr>
          <a:xfrm>
            <a:off x="2520950" y="3318173"/>
            <a:ext cx="5038725" cy="369332"/>
          </a:xfrm>
          <a:prstGeom prst="rect">
            <a:avLst/>
          </a:prstGeom>
        </p:spPr>
        <p:txBody>
          <a:bodyPr>
            <a:spAutoFit/>
          </a:bodyPr>
          <a:lstStyle/>
          <a:p>
            <a:endParaRPr lang="en-US"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1" y="0"/>
            <a:ext cx="10080625" cy="7560469"/>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2" cstate="print"/>
          <a:srcRect/>
          <a:stretch>
            <a:fillRect/>
          </a:stretch>
        </p:blipFill>
        <p:spPr bwMode="auto">
          <a:xfrm>
            <a:off x="-1" y="-1"/>
            <a:ext cx="10080626" cy="75596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2466" name="Rectangle 2"/>
          <p:cNvSpPr>
            <a:spLocks noGrp="1" noChangeArrowheads="1"/>
          </p:cNvSpPr>
          <p:nvPr>
            <p:ph type="title"/>
          </p:nvPr>
        </p:nvSpPr>
        <p:spPr>
          <a:xfrm>
            <a:off x="504031" y="839964"/>
            <a:ext cx="9072563" cy="755968"/>
          </a:xfrm>
        </p:spPr>
        <p:txBody>
          <a:bodyPr/>
          <a:lstStyle/>
          <a:p>
            <a:pPr>
              <a:buNone/>
            </a:pPr>
            <a:r>
              <a:rPr lang="en-US" sz="3500" b="1" dirty="0" smtClean="0"/>
              <a:t>British Overseas Airways </a:t>
            </a:r>
            <a:r>
              <a:rPr lang="en-US" sz="3500" b="1" dirty="0"/>
              <a:t>Flight </a:t>
            </a:r>
            <a:r>
              <a:rPr lang="en-US" sz="3500" b="1" dirty="0" smtClean="0"/>
              <a:t>911, </a:t>
            </a:r>
            <a:br>
              <a:rPr lang="en-US" sz="3500" b="1" dirty="0" smtClean="0"/>
            </a:br>
            <a:r>
              <a:rPr lang="en-US" sz="3500" b="1" dirty="0" smtClean="0"/>
              <a:t>departing Tokyo, March 5 </a:t>
            </a:r>
            <a:r>
              <a:rPr lang="en-US" sz="3500" b="1" dirty="0"/>
              <a:t>1966</a:t>
            </a:r>
            <a:br>
              <a:rPr lang="en-US" sz="3500" b="1" dirty="0"/>
            </a:br>
            <a:r>
              <a:rPr lang="en-US" sz="3500" b="1" dirty="0"/>
              <a:t/>
            </a:r>
            <a:br>
              <a:rPr lang="en-US" sz="3500" b="1" dirty="0"/>
            </a:br>
            <a:endParaRPr lang="en-US" sz="3500" b="1" dirty="0"/>
          </a:p>
        </p:txBody>
      </p:sp>
      <p:pic>
        <p:nvPicPr>
          <p:cNvPr id="702469" name="Picture 5" descr="5"/>
          <p:cNvPicPr>
            <a:picLocks noChangeAspect="1" noChangeArrowheads="1"/>
          </p:cNvPicPr>
          <p:nvPr/>
        </p:nvPicPr>
        <p:blipFill>
          <a:blip r:embed="rId3" cstate="print"/>
          <a:srcRect/>
          <a:stretch>
            <a:fillRect/>
          </a:stretch>
        </p:blipFill>
        <p:spPr bwMode="auto">
          <a:xfrm>
            <a:off x="168010" y="2687885"/>
            <a:ext cx="2682917" cy="3947830"/>
          </a:xfrm>
          <a:prstGeom prst="rect">
            <a:avLst/>
          </a:prstGeom>
          <a:noFill/>
        </p:spPr>
      </p:pic>
      <p:pic>
        <p:nvPicPr>
          <p:cNvPr id="702471" name="Picture 7" descr="6"/>
          <p:cNvPicPr>
            <a:picLocks noChangeAspect="1" noChangeArrowheads="1"/>
          </p:cNvPicPr>
          <p:nvPr/>
        </p:nvPicPr>
        <p:blipFill>
          <a:blip r:embed="rId4" cstate="print"/>
          <a:srcRect/>
          <a:stretch>
            <a:fillRect/>
          </a:stretch>
        </p:blipFill>
        <p:spPr bwMode="auto">
          <a:xfrm>
            <a:off x="3108193" y="2687884"/>
            <a:ext cx="2894679" cy="4031827"/>
          </a:xfrm>
          <a:prstGeom prst="rect">
            <a:avLst/>
          </a:prstGeom>
          <a:noFill/>
        </p:spPr>
      </p:pic>
      <p:pic>
        <p:nvPicPr>
          <p:cNvPr id="702473" name="Picture 9" descr="2"/>
          <p:cNvPicPr>
            <a:picLocks noChangeAspect="1" noChangeArrowheads="1"/>
          </p:cNvPicPr>
          <p:nvPr/>
        </p:nvPicPr>
        <p:blipFill>
          <a:blip r:embed="rId5" cstate="print"/>
          <a:srcRect/>
          <a:stretch>
            <a:fillRect/>
          </a:stretch>
        </p:blipFill>
        <p:spPr bwMode="auto">
          <a:xfrm>
            <a:off x="6300390" y="2229404"/>
            <a:ext cx="3108193" cy="1802423"/>
          </a:xfrm>
          <a:prstGeom prst="rect">
            <a:avLst/>
          </a:prstGeom>
          <a:noFill/>
        </p:spPr>
      </p:pic>
      <p:pic>
        <p:nvPicPr>
          <p:cNvPr id="702475" name="Picture 11" descr="3"/>
          <p:cNvPicPr>
            <a:picLocks noChangeAspect="1" noChangeArrowheads="1"/>
          </p:cNvPicPr>
          <p:nvPr/>
        </p:nvPicPr>
        <p:blipFill>
          <a:blip r:embed="rId6" cstate="print"/>
          <a:srcRect/>
          <a:stretch>
            <a:fillRect/>
          </a:stretch>
        </p:blipFill>
        <p:spPr bwMode="auto">
          <a:xfrm>
            <a:off x="6300391" y="4535806"/>
            <a:ext cx="3192198" cy="2035163"/>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Rectangle 2"/>
          <p:cNvSpPr>
            <a:spLocks noGrp="1" noChangeArrowheads="1"/>
          </p:cNvSpPr>
          <p:nvPr>
            <p:ph type="title"/>
          </p:nvPr>
        </p:nvSpPr>
        <p:spPr/>
        <p:txBody>
          <a:bodyPr/>
          <a:lstStyle/>
          <a:p>
            <a:pPr>
              <a:buNone/>
            </a:pPr>
            <a:r>
              <a:rPr lang="en-US" sz="3500" b="1" dirty="0"/>
              <a:t>Thermal Turbulence</a:t>
            </a:r>
            <a:br>
              <a:rPr lang="en-US" sz="3500" b="1" dirty="0"/>
            </a:br>
            <a:r>
              <a:rPr lang="en-US" sz="3500" b="1" dirty="0"/>
              <a:t>(Free Convection)</a:t>
            </a:r>
          </a:p>
        </p:txBody>
      </p:sp>
      <p:pic>
        <p:nvPicPr>
          <p:cNvPr id="650244" name="Picture 4" descr="0205"/>
          <p:cNvPicPr preferRelativeResize="0">
            <a:picLocks noChangeAspect="1" noChangeArrowheads="1"/>
          </p:cNvPicPr>
          <p:nvPr>
            <p:custDataLst>
              <p:tags r:id="rId1"/>
            </p:custDataLst>
          </p:nvPr>
        </p:nvPicPr>
        <p:blipFill>
          <a:blip r:embed="rId4" cstate="print"/>
          <a:srcRect b="5890"/>
          <a:stretch>
            <a:fillRect/>
          </a:stretch>
        </p:blipFill>
        <p:spPr bwMode="auto">
          <a:xfrm>
            <a:off x="1954872" y="2099910"/>
            <a:ext cx="5665101" cy="2724633"/>
          </a:xfrm>
          <a:prstGeom prst="rect">
            <a:avLst/>
          </a:prstGeom>
          <a:noFill/>
          <a:ln w="9525">
            <a:noFill/>
            <a:miter lim="800000"/>
            <a:headEnd/>
            <a:tailEnd/>
          </a:ln>
          <a:effectLst/>
        </p:spPr>
      </p:pic>
      <p:sp>
        <p:nvSpPr>
          <p:cNvPr id="650245" name="Text Box 5"/>
          <p:cNvSpPr txBox="1">
            <a:spLocks noChangeArrowheads="1"/>
          </p:cNvSpPr>
          <p:nvPr/>
        </p:nvSpPr>
        <p:spPr bwMode="auto">
          <a:xfrm>
            <a:off x="420026" y="5459766"/>
            <a:ext cx="8736542" cy="1445438"/>
          </a:xfrm>
          <a:prstGeom prst="rect">
            <a:avLst/>
          </a:prstGeom>
          <a:noFill/>
          <a:ln w="9525">
            <a:noFill/>
            <a:miter lim="800000"/>
            <a:headEnd/>
            <a:tailEnd/>
          </a:ln>
          <a:effectLst/>
        </p:spPr>
        <p:txBody>
          <a:bodyPr lIns="100794" tIns="50397" rIns="100794" bIns="50397">
            <a:spAutoFit/>
          </a:bodyPr>
          <a:lstStyle/>
          <a:p>
            <a:r>
              <a:rPr lang="en-US" sz="2200" b="1" dirty="0"/>
              <a:t>Formed by rising thermals due to surface heating during the day.  These may form convective clouds by afternoon. </a:t>
            </a:r>
          </a:p>
          <a:p>
            <a:endParaRPr lang="en-US" sz="2200" b="1" dirty="0"/>
          </a:p>
          <a:p>
            <a:r>
              <a:rPr lang="en-US" sz="2200" b="1" i="1" dirty="0"/>
              <a:t>So if you want the smoothest ride, take the morning flight!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122" name="Picture 2"/>
          <p:cNvPicPr>
            <a:picLocks noChangeAspect="1" noChangeArrowheads="1"/>
          </p:cNvPicPr>
          <p:nvPr/>
        </p:nvPicPr>
        <p:blipFill>
          <a:blip r:embed="rId3" cstate="print"/>
          <a:srcRect/>
          <a:stretch>
            <a:fillRect/>
          </a:stretch>
        </p:blipFill>
        <p:spPr bwMode="auto">
          <a:xfrm>
            <a:off x="0" y="579438"/>
            <a:ext cx="10080625" cy="6980237"/>
          </a:xfrm>
          <a:prstGeom prst="rect">
            <a:avLst/>
          </a:prstGeom>
          <a:noFill/>
          <a:ln w="9525">
            <a:noFill/>
            <a:miter lim="800000"/>
            <a:headEnd/>
            <a:tailEnd/>
          </a:ln>
        </p:spPr>
      </p:pic>
      <p:sp>
        <p:nvSpPr>
          <p:cNvPr id="5" name="TextBox 4"/>
          <p:cNvSpPr txBox="1"/>
          <p:nvPr/>
        </p:nvSpPr>
        <p:spPr>
          <a:xfrm>
            <a:off x="1611312" y="-182563"/>
            <a:ext cx="7505837" cy="923330"/>
          </a:xfrm>
          <a:prstGeom prst="rect">
            <a:avLst/>
          </a:prstGeom>
          <a:noFill/>
        </p:spPr>
        <p:txBody>
          <a:bodyPr wrap="none" rtlCol="0">
            <a:spAutoFit/>
          </a:bodyPr>
          <a:lstStyle/>
          <a:p>
            <a:r>
              <a:rPr lang="en-US" sz="5400" b="1" dirty="0" smtClean="0"/>
              <a:t>Plenty of turbulence here</a:t>
            </a:r>
            <a:endParaRPr lang="en-US" sz="5400" b="1"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name="page2">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alphaModFix amt="40000"/>
            <a:lum/>
          </a:blip>
          <a:srcRect/>
          <a:stretch>
            <a:fillRect/>
          </a:stretch>
        </p:blipFill>
        <p:spPr>
          <a:xfrm>
            <a:off x="-457200" y="0"/>
            <a:ext cx="10972799" cy="7772400"/>
          </a:xfrm>
          <a:prstGeom prst="rect">
            <a:avLst/>
          </a:prstGeom>
          <a:noFill/>
          <a:ln>
            <a:noFill/>
          </a:ln>
        </p:spPr>
      </p:pic>
      <p:sp>
        <p:nvSpPr>
          <p:cNvPr id="3" name="TextBox 2"/>
          <p:cNvSpPr txBox="1"/>
          <p:nvPr/>
        </p:nvSpPr>
        <p:spPr>
          <a:xfrm>
            <a:off x="1188625" y="1189037"/>
            <a:ext cx="8892000" cy="1828800"/>
          </a:xfrm>
          <a:prstGeom prst="rect">
            <a:avLst/>
          </a:prstGeom>
          <a:noFill/>
          <a:ln>
            <a:noFill/>
          </a:ln>
        </p:spPr>
        <p:txBody>
          <a:bodyPr vert="horz" lIns="90000" tIns="45000" rIns="90000" bIns="45000"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rtl="0" hangingPunct="0">
              <a:lnSpc>
                <a:spcPct val="100000"/>
              </a:lnSpc>
              <a:spcBef>
                <a:spcPts val="0"/>
              </a:spcBef>
              <a:spcAft>
                <a:spcPts val="0"/>
              </a:spcAft>
              <a:buNone/>
              <a:tabLst/>
            </a:pPr>
            <a:r>
              <a:rPr lang="en-US" sz="1800" b="0" i="0" u="none" strike="noStrike" kern="1200" dirty="0">
                <a:ln>
                  <a:noFill/>
                </a:ln>
                <a:latin typeface="Arial" pitchFamily="18"/>
                <a:ea typeface="SimSun" pitchFamily="2"/>
                <a:cs typeface="Tahoma" pitchFamily="2"/>
              </a:rPr>
              <a:t>In the early morning hours of June 1 2009, Air France maintenance computers began recording a series of automated text messages from one of their aircraft on a nightly flight across the Atlantic between Rio de Janeiro and Paris.  </a:t>
            </a:r>
          </a:p>
          <a:p>
            <a:pPr marL="0" marR="0" lvl="0" indent="0" rtl="0" hangingPunct="0">
              <a:lnSpc>
                <a:spcPct val="100000"/>
              </a:lnSpc>
              <a:spcBef>
                <a:spcPts val="0"/>
              </a:spcBef>
              <a:spcAft>
                <a:spcPts val="0"/>
              </a:spcAft>
              <a:buNone/>
              <a:tabLst/>
            </a:pPr>
            <a:endParaRPr lang="en-US" sz="1800" b="0" i="0" u="none" strike="noStrike" kern="1200" dirty="0">
              <a:ln>
                <a:noFill/>
              </a:ln>
              <a:latin typeface="Arial" pitchFamily="18"/>
              <a:ea typeface="SimSun" pitchFamily="2"/>
              <a:cs typeface="Tahoma" pitchFamily="2"/>
            </a:endParaRPr>
          </a:p>
          <a:p>
            <a:pPr marL="0" marR="0" lvl="0" indent="0" rtl="0" hangingPunct="0">
              <a:lnSpc>
                <a:spcPct val="100000"/>
              </a:lnSpc>
              <a:spcBef>
                <a:spcPts val="0"/>
              </a:spcBef>
              <a:spcAft>
                <a:spcPts val="0"/>
              </a:spcAft>
              <a:buNone/>
              <a:tabLst/>
            </a:pPr>
            <a:r>
              <a:rPr lang="en-US" sz="1800" b="0" i="0" u="none" strike="noStrike" kern="1200" dirty="0">
                <a:ln>
                  <a:noFill/>
                </a:ln>
                <a:latin typeface="Arial" pitchFamily="18"/>
                <a:ea typeface="SimSun" pitchFamily="2"/>
                <a:cs typeface="Tahoma" pitchFamily="2"/>
              </a:rPr>
              <a:t>Lasting 4 minutes, the text messages indicated a host of system failures...</a:t>
            </a:r>
          </a:p>
          <a:p>
            <a:pPr marL="0" marR="0" lvl="0" indent="0" rtl="0" hangingPunct="0">
              <a:lnSpc>
                <a:spcPct val="100000"/>
              </a:lnSpc>
              <a:spcBef>
                <a:spcPts val="0"/>
              </a:spcBef>
              <a:spcAft>
                <a:spcPts val="0"/>
              </a:spcAft>
              <a:buNone/>
              <a:tabLst/>
            </a:pPr>
            <a:endParaRPr lang="en-US" sz="1800" b="0" i="0" u="none" strike="noStrike" kern="1200" dirty="0">
              <a:ln>
                <a:noFill/>
              </a:ln>
              <a:latin typeface="Arial" pitchFamily="18"/>
              <a:ea typeface="SimSun" pitchFamily="2"/>
              <a:cs typeface="Tahoma" pitchFamily="2"/>
            </a:endParaRPr>
          </a:p>
          <a:p>
            <a:pPr marL="0" marR="0" lvl="0" indent="0" rtl="0" hangingPunct="0">
              <a:lnSpc>
                <a:spcPct val="100000"/>
              </a:lnSpc>
              <a:spcBef>
                <a:spcPts val="0"/>
              </a:spcBef>
              <a:spcAft>
                <a:spcPts val="0"/>
              </a:spcAft>
              <a:buNone/>
              <a:tabLst/>
            </a:pPr>
            <a:r>
              <a:rPr lang="en-US" sz="1800" b="0" i="0" u="none" strike="noStrike" kern="1200" dirty="0">
                <a:ln>
                  <a:noFill/>
                </a:ln>
                <a:latin typeface="Arial" pitchFamily="18"/>
                <a:ea typeface="SimSun" pitchFamily="2"/>
                <a:cs typeface="Tahoma" pitchFamily="2"/>
              </a:rPr>
              <a:t>After these messages ceased, no further contact with the aircraft was ever made.</a:t>
            </a:r>
          </a:p>
        </p:txBody>
      </p:sp>
      <p:sp>
        <p:nvSpPr>
          <p:cNvPr id="4" name="TextBox 3"/>
          <p:cNvSpPr txBox="1"/>
          <p:nvPr/>
        </p:nvSpPr>
        <p:spPr>
          <a:xfrm>
            <a:off x="1154112" y="655637"/>
            <a:ext cx="184731" cy="369332"/>
          </a:xfrm>
          <a:prstGeom prst="rect">
            <a:avLst/>
          </a:prstGeom>
          <a:noFill/>
        </p:spPr>
        <p:txBody>
          <a:bodyPr wrap="none" rtlCol="0">
            <a:spAutoFit/>
          </a:bodyPr>
          <a:lstStyle/>
          <a:p>
            <a:endParaRPr lang="en-US" dirty="0"/>
          </a:p>
        </p:txBody>
      </p:sp>
      <p:sp>
        <p:nvSpPr>
          <p:cNvPr id="5" name="TextBox 4"/>
          <p:cNvSpPr txBox="1"/>
          <p:nvPr/>
        </p:nvSpPr>
        <p:spPr>
          <a:xfrm>
            <a:off x="1001712" y="0"/>
            <a:ext cx="7925824" cy="923330"/>
          </a:xfrm>
          <a:prstGeom prst="rect">
            <a:avLst/>
          </a:prstGeom>
          <a:noFill/>
        </p:spPr>
        <p:txBody>
          <a:bodyPr wrap="none" rtlCol="0">
            <a:spAutoFit/>
          </a:bodyPr>
          <a:lstStyle/>
          <a:p>
            <a:r>
              <a:rPr lang="en-US" sz="5400" dirty="0" smtClean="0"/>
              <a:t>Air France 447, June 1 2009</a:t>
            </a:r>
            <a:endParaRPr lang="en-US" sz="54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name="page5">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alphaModFix/>
            <a:lum/>
          </a:blip>
          <a:srcRect/>
          <a:stretch>
            <a:fillRect/>
          </a:stretch>
        </p:blipFill>
        <p:spPr>
          <a:xfrm>
            <a:off x="457200" y="0"/>
            <a:ext cx="8915399" cy="7560000"/>
          </a:xfrm>
          <a:prstGeom prst="rect">
            <a:avLst/>
          </a:prstGeom>
          <a:noFill/>
          <a:ln>
            <a:noFill/>
          </a:ln>
        </p:spPr>
      </p:pic>
      <p:sp>
        <p:nvSpPr>
          <p:cNvPr id="3" name="TextBox 2"/>
          <p:cNvSpPr txBox="1"/>
          <p:nvPr/>
        </p:nvSpPr>
        <p:spPr>
          <a:xfrm>
            <a:off x="528480" y="770039"/>
            <a:ext cx="3357720" cy="1744560"/>
          </a:xfrm>
          <a:prstGeom prst="rect">
            <a:avLst/>
          </a:prstGeom>
          <a:noFill/>
          <a:ln>
            <a:noFill/>
          </a:ln>
        </p:spPr>
        <p:txBody>
          <a:bodyPr vert="horz" lIns="99000" tIns="54000" rIns="99000" bIns="5400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rtl="0" hangingPunct="0">
              <a:lnSpc>
                <a:spcPct val="100000"/>
              </a:lnSpc>
              <a:spcBef>
                <a:spcPts val="0"/>
              </a:spcBef>
              <a:spcAft>
                <a:spcPts val="0"/>
              </a:spcAft>
              <a:buNone/>
              <a:tabLst/>
            </a:pPr>
            <a:r>
              <a:rPr lang="en-US" sz="2200" b="0" i="0" u="none" strike="noStrike" kern="1200">
                <a:ln>
                  <a:noFill/>
                </a:ln>
                <a:solidFill>
                  <a:srgbClr val="FF0000"/>
                </a:solidFill>
                <a:latin typeface="Arial" pitchFamily="18"/>
                <a:ea typeface="SimSun" pitchFamily="2"/>
                <a:cs typeface="Tahoma" pitchFamily="2"/>
              </a:rPr>
              <a:t>This is the most direct route between Rio and Paris.  The actual route of flight would be very close to this.</a:t>
            </a:r>
          </a:p>
        </p:txBody>
      </p:sp>
      <p:sp>
        <p:nvSpPr>
          <p:cNvPr id="4" name="Freeform 3"/>
          <p:cNvSpPr/>
          <p:nvPr/>
        </p:nvSpPr>
        <p:spPr>
          <a:xfrm>
            <a:off x="3657600" y="4343400"/>
            <a:ext cx="457200" cy="456839"/>
          </a:xfrm>
          <a:custGeom>
            <a:avLst/>
            <a:gdLst>
              <a:gd name="idx" fmla="cos wd2 2700000"/>
              <a:gd name="idy" fmla="sin hd2 2700000"/>
              <a:gd name="il" fmla="+- hc 0 idx"/>
              <a:gd name="ir" fmla="+- hc idx 0"/>
              <a:gd name="it" fmla="+- vc 0 idy"/>
              <a:gd name="ib" fmla="+- vc idy 0"/>
            </a:gdLst>
            <a:ahLst/>
            <a:cxnLst>
              <a:cxn ang="3cd4">
                <a:pos x="hc" y="t"/>
              </a:cxn>
              <a:cxn ang="cd2">
                <a:pos x="l" y="vc"/>
              </a:cxn>
              <a:cxn ang="cd4">
                <a:pos x="hc" y="b"/>
              </a:cxn>
              <a:cxn ang="0">
                <a:pos x="r" y="vc"/>
              </a:cxn>
            </a:cxnLst>
            <a:rect l="il" t="it" r="ir" b="ib"/>
            <a:pathLst>
              <a:path>
                <a:moveTo>
                  <a:pt x="l" y="vc"/>
                </a:moveTo>
                <a:arcTo wR="wd2" hR="hd2" stAng="cd2" swAng="cd4"/>
                <a:arcTo wR="wd2" hR="hd2" stAng="3cd4" swAng="cd4"/>
                <a:arcTo wR="wd2" hR="hd2" stAng="0" swAng="cd4"/>
                <a:arcTo wR="wd2" hR="hd2" stAng="cd4" swAng="cd4"/>
                <a:close/>
              </a:path>
            </a:pathLst>
          </a:custGeom>
          <a:noFill/>
          <a:ln w="18360">
            <a:solidFill>
              <a:srgbClr val="FF0000"/>
            </a:solidFill>
            <a:prstDash val="solid"/>
          </a:ln>
        </p:spPr>
        <p:txBody>
          <a:bodyPr vert="horz" lIns="99000" tIns="54000" rIns="99000" bIns="54000" anchor="ctr" anchorCtr="1"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SimSun" pitchFamily="2"/>
              <a:cs typeface="Tahoma" pitchFamily="2"/>
            </a:endParaRP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name="page6">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alphaModFix/>
            <a:lum/>
          </a:blip>
          <a:srcRect/>
          <a:stretch>
            <a:fillRect/>
          </a:stretch>
        </p:blipFill>
        <p:spPr>
          <a:xfrm>
            <a:off x="-750888" y="0"/>
            <a:ext cx="11430000" cy="7772400"/>
          </a:xfrm>
          <a:prstGeom prst="rect">
            <a:avLst/>
          </a:prstGeom>
          <a:noFill/>
          <a:ln>
            <a:noFill/>
          </a:ln>
        </p:spPr>
      </p:pic>
    </p:spTree>
  </p:cSld>
  <p:clrMapOvr>
    <a:masterClrMapping/>
  </p:clrMapOvr>
  <p:transition>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name="page7">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alphaModFix/>
            <a:lum/>
          </a:blip>
          <a:srcRect/>
          <a:stretch>
            <a:fillRect/>
          </a:stretch>
        </p:blipFill>
        <p:spPr>
          <a:xfrm>
            <a:off x="-457200" y="16200"/>
            <a:ext cx="10744200" cy="7756199"/>
          </a:xfrm>
          <a:prstGeom prst="rect">
            <a:avLst/>
          </a:prstGeom>
          <a:noFill/>
          <a:ln>
            <a:noFill/>
          </a:ln>
        </p:spPr>
      </p:pic>
      <p:sp>
        <p:nvSpPr>
          <p:cNvPr id="3" name="Freeform 2"/>
          <p:cNvSpPr/>
          <p:nvPr/>
        </p:nvSpPr>
        <p:spPr>
          <a:xfrm>
            <a:off x="7086600" y="3429000"/>
            <a:ext cx="685799" cy="685799"/>
          </a:xfrm>
          <a:custGeom>
            <a:avLst/>
            <a:gdLst>
              <a:gd name="idx" fmla="cos wd2 2700000"/>
              <a:gd name="idy" fmla="sin hd2 2700000"/>
              <a:gd name="il" fmla="+- hc 0 idx"/>
              <a:gd name="ir" fmla="+- hc idx 0"/>
              <a:gd name="it" fmla="+- vc 0 idy"/>
              <a:gd name="ib" fmla="+- vc idy 0"/>
            </a:gdLst>
            <a:ahLst/>
            <a:cxnLst>
              <a:cxn ang="3cd4">
                <a:pos x="hc" y="t"/>
              </a:cxn>
              <a:cxn ang="cd2">
                <a:pos x="l" y="vc"/>
              </a:cxn>
              <a:cxn ang="cd4">
                <a:pos x="hc" y="b"/>
              </a:cxn>
              <a:cxn ang="0">
                <a:pos x="r" y="vc"/>
              </a:cxn>
            </a:cxnLst>
            <a:rect l="il" t="it" r="ir" b="ib"/>
            <a:pathLst>
              <a:path>
                <a:moveTo>
                  <a:pt x="l" y="vc"/>
                </a:moveTo>
                <a:arcTo wR="wd2" hR="hd2" stAng="cd2" swAng="cd4"/>
                <a:arcTo wR="wd2" hR="hd2" stAng="3cd4" swAng="cd4"/>
                <a:arcTo wR="wd2" hR="hd2" stAng="0" swAng="cd4"/>
                <a:arcTo wR="wd2" hR="hd2" stAng="cd4" swAng="cd4"/>
                <a:close/>
              </a:path>
            </a:pathLst>
          </a:custGeom>
          <a:noFill/>
          <a:ln w="36720">
            <a:solidFill>
              <a:srgbClr val="FF0000"/>
            </a:solidFill>
            <a:prstDash val="solid"/>
          </a:ln>
        </p:spPr>
        <p:txBody>
          <a:bodyPr vert="horz" lIns="108000" tIns="63000" rIns="108000" bIns="63000" anchor="ctr" anchorCtr="1"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SimSun" pitchFamily="2"/>
              <a:cs typeface="Tahoma" pitchFamily="2"/>
            </a:endParaRP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name="page4">
    <p:spTree>
      <p:nvGrpSpPr>
        <p:cNvPr id="1" name=""/>
        <p:cNvGrpSpPr/>
        <p:nvPr/>
      </p:nvGrpSpPr>
      <p:grpSpPr>
        <a:xfrm>
          <a:off x="0" y="0"/>
          <a:ext cx="0" cy="0"/>
          <a:chOff x="0" y="0"/>
          <a:chExt cx="0" cy="0"/>
        </a:xfrm>
      </p:grpSpPr>
      <p:sp>
        <p:nvSpPr>
          <p:cNvPr id="2" name="TextBox 1"/>
          <p:cNvSpPr txBox="1"/>
          <p:nvPr/>
        </p:nvSpPr>
        <p:spPr>
          <a:xfrm>
            <a:off x="914400" y="914400"/>
            <a:ext cx="8000999" cy="8043480"/>
          </a:xfrm>
          <a:prstGeom prst="rect">
            <a:avLst/>
          </a:prstGeom>
          <a:noFill/>
          <a:ln>
            <a:noFill/>
          </a:ln>
        </p:spPr>
        <p:txBody>
          <a:bodyPr vert="horz" lIns="90000" tIns="45000" rIns="90000" bIns="45000" compatLnSpc="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rtl="0" hangingPunct="0">
              <a:lnSpc>
                <a:spcPct val="100000"/>
              </a:lnSpc>
              <a:spcBef>
                <a:spcPts val="0"/>
              </a:spcBef>
              <a:spcAft>
                <a:spcPts val="0"/>
              </a:spcAft>
              <a:buNone/>
              <a:tabLst/>
            </a:pPr>
            <a:r>
              <a:rPr lang="en-US" sz="1800" b="0" i="0" u="none" strike="noStrike" kern="1200" dirty="0">
                <a:ln>
                  <a:noFill/>
                </a:ln>
                <a:latin typeface="Arial" pitchFamily="18"/>
                <a:ea typeface="SimSun" pitchFamily="2"/>
                <a:cs typeface="Tahoma" pitchFamily="2"/>
              </a:rPr>
              <a:t>Autopilot disengage</a:t>
            </a:r>
          </a:p>
          <a:p>
            <a:pPr marL="0" marR="0" lvl="0" indent="0" rtl="0" hangingPunct="0">
              <a:lnSpc>
                <a:spcPct val="100000"/>
              </a:lnSpc>
              <a:spcBef>
                <a:spcPts val="0"/>
              </a:spcBef>
              <a:spcAft>
                <a:spcPts val="0"/>
              </a:spcAft>
              <a:buNone/>
              <a:tabLst/>
            </a:pPr>
            <a:r>
              <a:rPr lang="en-US" sz="1800" b="0" i="0" u="none" strike="noStrike" kern="1200" dirty="0" err="1">
                <a:ln>
                  <a:noFill/>
                </a:ln>
                <a:latin typeface="Arial" pitchFamily="18"/>
                <a:ea typeface="SimSun" pitchFamily="2"/>
                <a:cs typeface="Tahoma" pitchFamily="2"/>
              </a:rPr>
              <a:t>Autothrust</a:t>
            </a:r>
            <a:r>
              <a:rPr lang="en-US" sz="1800" b="0" i="0" u="none" strike="noStrike" kern="1200" dirty="0">
                <a:ln>
                  <a:noFill/>
                </a:ln>
                <a:latin typeface="Arial" pitchFamily="18"/>
                <a:ea typeface="SimSun" pitchFamily="2"/>
                <a:cs typeface="Tahoma" pitchFamily="2"/>
              </a:rPr>
              <a:t> disengage</a:t>
            </a:r>
          </a:p>
          <a:p>
            <a:pPr marL="0" marR="0" lvl="0" indent="0" rtl="0" hangingPunct="0">
              <a:lnSpc>
                <a:spcPct val="100000"/>
              </a:lnSpc>
              <a:spcBef>
                <a:spcPts val="0"/>
              </a:spcBef>
              <a:spcAft>
                <a:spcPts val="0"/>
              </a:spcAft>
              <a:buNone/>
              <a:tabLst/>
            </a:pPr>
            <a:r>
              <a:rPr lang="en-US" sz="1800" b="0" i="0" u="none" strike="noStrike" kern="1200" dirty="0">
                <a:ln>
                  <a:noFill/>
                </a:ln>
                <a:latin typeface="Arial" pitchFamily="18"/>
                <a:ea typeface="SimSun" pitchFamily="2"/>
                <a:cs typeface="Tahoma" pitchFamily="2"/>
              </a:rPr>
              <a:t>Flight control computers – multiple failures – resorting to alternate profile</a:t>
            </a:r>
          </a:p>
          <a:p>
            <a:pPr marL="0" marR="0" lvl="0" indent="0" rtl="0" hangingPunct="0">
              <a:lnSpc>
                <a:spcPct val="100000"/>
              </a:lnSpc>
              <a:spcBef>
                <a:spcPts val="0"/>
              </a:spcBef>
              <a:spcAft>
                <a:spcPts val="0"/>
              </a:spcAft>
              <a:buNone/>
              <a:tabLst/>
            </a:pPr>
            <a:r>
              <a:rPr lang="en-US" sz="1800" b="0" i="0" u="none" strike="noStrike" kern="1200" dirty="0">
                <a:ln>
                  <a:noFill/>
                </a:ln>
                <a:latin typeface="Arial" pitchFamily="18"/>
                <a:ea typeface="SimSun" pitchFamily="2"/>
                <a:cs typeface="Tahoma" pitchFamily="2"/>
              </a:rPr>
              <a:t>Rudder limiter fault</a:t>
            </a:r>
          </a:p>
          <a:p>
            <a:pPr marL="0" marR="0" lvl="0" indent="0" rtl="0" hangingPunct="0">
              <a:lnSpc>
                <a:spcPct val="100000"/>
              </a:lnSpc>
              <a:spcBef>
                <a:spcPts val="0"/>
              </a:spcBef>
              <a:spcAft>
                <a:spcPts val="0"/>
              </a:spcAft>
              <a:buNone/>
              <a:tabLst/>
            </a:pPr>
            <a:r>
              <a:rPr lang="en-US" sz="1800" b="0" i="0" u="none" strike="noStrike" kern="1200" dirty="0">
                <a:ln>
                  <a:noFill/>
                </a:ln>
                <a:latin typeface="Arial" pitchFamily="18"/>
                <a:ea typeface="SimSun" pitchFamily="2"/>
                <a:cs typeface="Tahoma" pitchFamily="2"/>
              </a:rPr>
              <a:t>TCAS fault</a:t>
            </a:r>
          </a:p>
          <a:p>
            <a:pPr marL="0" marR="0" lvl="0" indent="0" rtl="0" hangingPunct="0">
              <a:lnSpc>
                <a:spcPct val="100000"/>
              </a:lnSpc>
              <a:spcBef>
                <a:spcPts val="0"/>
              </a:spcBef>
              <a:spcAft>
                <a:spcPts val="0"/>
              </a:spcAft>
              <a:buNone/>
              <a:tabLst/>
            </a:pPr>
            <a:r>
              <a:rPr lang="en-US" sz="1800" b="0" i="0" u="none" strike="noStrike" kern="1200" dirty="0">
                <a:ln>
                  <a:noFill/>
                </a:ln>
                <a:latin typeface="Arial" pitchFamily="18"/>
                <a:ea typeface="SimSun" pitchFamily="2"/>
                <a:cs typeface="Tahoma" pitchFamily="2"/>
              </a:rPr>
              <a:t>Flight envelope warning</a:t>
            </a:r>
          </a:p>
          <a:p>
            <a:pPr marL="0" marR="0" lvl="0" indent="0" rtl="0" hangingPunct="0">
              <a:lnSpc>
                <a:spcPct val="100000"/>
              </a:lnSpc>
              <a:spcBef>
                <a:spcPts val="0"/>
              </a:spcBef>
              <a:spcAft>
                <a:spcPts val="0"/>
              </a:spcAft>
              <a:buNone/>
              <a:tabLst/>
            </a:pPr>
            <a:r>
              <a:rPr lang="en-US" sz="1800" b="0" i="0" u="none" strike="noStrike" kern="1200" dirty="0">
                <a:ln>
                  <a:noFill/>
                </a:ln>
                <a:latin typeface="Arial" pitchFamily="18"/>
                <a:ea typeface="SimSun" pitchFamily="2"/>
                <a:cs typeface="Tahoma" pitchFamily="2"/>
              </a:rPr>
              <a:t>Guidance 1 fault</a:t>
            </a:r>
          </a:p>
          <a:p>
            <a:pPr marL="0" marR="0" lvl="0" indent="0" rtl="0" hangingPunct="0">
              <a:lnSpc>
                <a:spcPct val="100000"/>
              </a:lnSpc>
              <a:spcBef>
                <a:spcPts val="0"/>
              </a:spcBef>
              <a:spcAft>
                <a:spcPts val="0"/>
              </a:spcAft>
              <a:buNone/>
              <a:tabLst/>
            </a:pPr>
            <a:r>
              <a:rPr lang="en-US" sz="1800" b="0" i="0" u="none" strike="noStrike" kern="1200" dirty="0">
                <a:ln>
                  <a:noFill/>
                </a:ln>
                <a:latin typeface="Arial" pitchFamily="18"/>
                <a:ea typeface="SimSun" pitchFamily="2"/>
                <a:cs typeface="Tahoma" pitchFamily="2"/>
              </a:rPr>
              <a:t>Guidance 2 fault</a:t>
            </a:r>
          </a:p>
          <a:p>
            <a:pPr marL="0" marR="0" lvl="0" indent="0" rtl="0" hangingPunct="0">
              <a:lnSpc>
                <a:spcPct val="100000"/>
              </a:lnSpc>
              <a:spcBef>
                <a:spcPts val="0"/>
              </a:spcBef>
              <a:spcAft>
                <a:spcPts val="0"/>
              </a:spcAft>
              <a:buNone/>
              <a:tabLst/>
            </a:pPr>
            <a:r>
              <a:rPr lang="en-US" sz="1800" b="0" i="0" u="none" strike="noStrike" kern="1200" dirty="0">
                <a:ln>
                  <a:noFill/>
                </a:ln>
                <a:latin typeface="Arial" pitchFamily="18"/>
                <a:ea typeface="SimSun" pitchFamily="2"/>
                <a:cs typeface="Tahoma" pitchFamily="2"/>
              </a:rPr>
              <a:t>Guidance 3 fault</a:t>
            </a:r>
          </a:p>
          <a:p>
            <a:pPr marL="0" marR="0" lvl="0" indent="0" rtl="0" hangingPunct="0">
              <a:lnSpc>
                <a:spcPct val="100000"/>
              </a:lnSpc>
              <a:spcBef>
                <a:spcPts val="0"/>
              </a:spcBef>
              <a:spcAft>
                <a:spcPts val="0"/>
              </a:spcAft>
              <a:buNone/>
              <a:tabLst/>
            </a:pPr>
            <a:r>
              <a:rPr lang="en-US" sz="1800" b="0" i="0" u="none" strike="noStrike" kern="1200" dirty="0">
                <a:ln>
                  <a:noFill/>
                </a:ln>
                <a:latin typeface="Arial" pitchFamily="18"/>
                <a:ea typeface="SimSun" pitchFamily="2"/>
                <a:cs typeface="Tahoma" pitchFamily="2"/>
              </a:rPr>
              <a:t>Standby instruments 1 fault</a:t>
            </a:r>
          </a:p>
          <a:p>
            <a:pPr marL="0" marR="0" lvl="0" indent="0" rtl="0" hangingPunct="0">
              <a:lnSpc>
                <a:spcPct val="100000"/>
              </a:lnSpc>
              <a:spcBef>
                <a:spcPts val="0"/>
              </a:spcBef>
              <a:spcAft>
                <a:spcPts val="0"/>
              </a:spcAft>
              <a:buNone/>
              <a:tabLst/>
            </a:pPr>
            <a:r>
              <a:rPr lang="en-US" sz="1800" b="0" i="0" u="none" strike="noStrike" kern="1200" dirty="0">
                <a:ln>
                  <a:noFill/>
                </a:ln>
                <a:latin typeface="Arial" pitchFamily="18"/>
                <a:ea typeface="SimSun" pitchFamily="2"/>
                <a:cs typeface="Tahoma" pitchFamily="2"/>
              </a:rPr>
              <a:t>Standby instruments 2 fault</a:t>
            </a:r>
          </a:p>
          <a:p>
            <a:pPr marL="0" marR="0" lvl="0" indent="0" rtl="0" hangingPunct="0">
              <a:lnSpc>
                <a:spcPct val="100000"/>
              </a:lnSpc>
              <a:spcBef>
                <a:spcPts val="0"/>
              </a:spcBef>
              <a:spcAft>
                <a:spcPts val="0"/>
              </a:spcAft>
              <a:buNone/>
              <a:tabLst/>
            </a:pPr>
            <a:r>
              <a:rPr lang="en-US" sz="1800" b="0" i="0" u="none" strike="noStrike" kern="1200" dirty="0">
                <a:ln>
                  <a:noFill/>
                </a:ln>
                <a:latin typeface="Arial" pitchFamily="18"/>
                <a:ea typeface="SimSun" pitchFamily="2"/>
                <a:cs typeface="Tahoma" pitchFamily="2"/>
              </a:rPr>
              <a:t>air data computer fail</a:t>
            </a:r>
          </a:p>
          <a:p>
            <a:pPr marL="0" marR="0" lvl="0" indent="0" rtl="0" hangingPunct="0">
              <a:lnSpc>
                <a:spcPct val="100000"/>
              </a:lnSpc>
              <a:spcBef>
                <a:spcPts val="0"/>
              </a:spcBef>
              <a:spcAft>
                <a:spcPts val="0"/>
              </a:spcAft>
              <a:buNone/>
              <a:tabLst/>
            </a:pPr>
            <a:r>
              <a:rPr lang="en-US" sz="1800" b="0" i="0" u="none" strike="noStrike" kern="1200" dirty="0">
                <a:ln>
                  <a:noFill/>
                </a:ln>
                <a:latin typeface="Arial" pitchFamily="18"/>
                <a:ea typeface="SimSun" pitchFamily="2"/>
                <a:cs typeface="Tahoma" pitchFamily="2"/>
              </a:rPr>
              <a:t>Remaining air data computers disagree</a:t>
            </a:r>
          </a:p>
          <a:p>
            <a:pPr marL="0" marR="0" lvl="0" indent="0" rtl="0" hangingPunct="0">
              <a:lnSpc>
                <a:spcPct val="100000"/>
              </a:lnSpc>
              <a:spcBef>
                <a:spcPts val="0"/>
              </a:spcBef>
              <a:spcAft>
                <a:spcPts val="0"/>
              </a:spcAft>
              <a:buNone/>
              <a:tabLst/>
            </a:pPr>
            <a:r>
              <a:rPr lang="en-US" sz="1800" b="0" i="0" u="none" strike="noStrike" kern="1200" dirty="0">
                <a:ln>
                  <a:noFill/>
                </a:ln>
                <a:latin typeface="Arial" pitchFamily="18"/>
                <a:ea typeface="SimSun" pitchFamily="2"/>
                <a:cs typeface="Tahoma" pitchFamily="2"/>
              </a:rPr>
              <a:t>Flight management computers fault</a:t>
            </a:r>
          </a:p>
          <a:p>
            <a:pPr marL="0" marR="0" lvl="0" indent="0" rtl="0" hangingPunct="0">
              <a:lnSpc>
                <a:spcPct val="100000"/>
              </a:lnSpc>
              <a:spcBef>
                <a:spcPts val="0"/>
              </a:spcBef>
              <a:spcAft>
                <a:spcPts val="0"/>
              </a:spcAft>
              <a:buNone/>
              <a:tabLst/>
            </a:pPr>
            <a:r>
              <a:rPr lang="en-US" sz="1800" b="0" i="0" u="none" strike="noStrike" kern="1200" dirty="0">
                <a:ln>
                  <a:noFill/>
                </a:ln>
                <a:latin typeface="Arial" pitchFamily="18"/>
                <a:ea typeface="SimSun" pitchFamily="2"/>
                <a:cs typeface="Tahoma" pitchFamily="2"/>
              </a:rPr>
              <a:t>Primary flight display fault</a:t>
            </a:r>
          </a:p>
          <a:p>
            <a:pPr marL="0" marR="0" lvl="0" indent="0" rtl="0" hangingPunct="0">
              <a:lnSpc>
                <a:spcPct val="100000"/>
              </a:lnSpc>
              <a:spcBef>
                <a:spcPts val="0"/>
              </a:spcBef>
              <a:spcAft>
                <a:spcPts val="0"/>
              </a:spcAft>
              <a:buNone/>
              <a:tabLst/>
            </a:pPr>
            <a:r>
              <a:rPr lang="en-US" sz="1800" b="0" i="0" u="none" strike="noStrike" kern="1200" dirty="0">
                <a:ln>
                  <a:noFill/>
                </a:ln>
                <a:latin typeface="Arial" pitchFamily="18"/>
                <a:ea typeface="SimSun" pitchFamily="2"/>
                <a:cs typeface="Tahoma" pitchFamily="2"/>
              </a:rPr>
              <a:t>Secondary flight display fault</a:t>
            </a:r>
          </a:p>
          <a:p>
            <a:pPr marL="0" marR="0" lvl="0" indent="0" rtl="0" hangingPunct="0">
              <a:lnSpc>
                <a:spcPct val="100000"/>
              </a:lnSpc>
              <a:spcBef>
                <a:spcPts val="0"/>
              </a:spcBef>
              <a:spcAft>
                <a:spcPts val="0"/>
              </a:spcAft>
              <a:buNone/>
              <a:tabLst/>
            </a:pPr>
            <a:r>
              <a:rPr lang="en-US" sz="1800" b="1" i="0" u="none" strike="noStrike" kern="1200" dirty="0">
                <a:ln>
                  <a:noFill/>
                </a:ln>
                <a:latin typeface="Arial" pitchFamily="18"/>
                <a:ea typeface="SimSun" pitchFamily="2"/>
                <a:cs typeface="Tahoma" pitchFamily="2"/>
              </a:rPr>
              <a:t>Cabin Depressurizing</a:t>
            </a:r>
          </a:p>
          <a:p>
            <a:pPr marL="0" marR="0" lvl="0" indent="0" rtl="0" hangingPunct="0">
              <a:lnSpc>
                <a:spcPct val="100000"/>
              </a:lnSpc>
              <a:spcBef>
                <a:spcPts val="0"/>
              </a:spcBef>
              <a:spcAft>
                <a:spcPts val="0"/>
              </a:spcAft>
              <a:buNone/>
              <a:tabLst/>
            </a:pPr>
            <a:r>
              <a:rPr lang="en-US" sz="1800" b="0" i="0" u="none" strike="noStrike" kern="1200" dirty="0">
                <a:ln>
                  <a:noFill/>
                </a:ln>
                <a:latin typeface="Arial" pitchFamily="18"/>
                <a:ea typeface="SimSun" pitchFamily="2"/>
                <a:cs typeface="Tahoma" pitchFamily="2"/>
              </a:rPr>
              <a:t>&gt;End of messages&lt;</a:t>
            </a:r>
          </a:p>
          <a:p>
            <a:pPr marL="0" marR="0" lvl="0" indent="0" rtl="0" hangingPunct="0">
              <a:lnSpc>
                <a:spcPct val="100000"/>
              </a:lnSpc>
              <a:spcBef>
                <a:spcPts val="0"/>
              </a:spcBef>
              <a:spcAft>
                <a:spcPts val="0"/>
              </a:spcAft>
              <a:buNone/>
              <a:tabLst/>
            </a:pPr>
            <a:endParaRPr lang="en-US" sz="1800" b="0" i="0" u="none" strike="noStrike" kern="1200" dirty="0">
              <a:ln>
                <a:noFill/>
              </a:ln>
              <a:latin typeface="Arial" pitchFamily="18"/>
              <a:ea typeface="SimSun" pitchFamily="2"/>
              <a:cs typeface="Tahoma" pitchFamily="2"/>
            </a:endParaRPr>
          </a:p>
          <a:p>
            <a:pPr marL="0" marR="0" lvl="0" indent="0" rtl="0" hangingPunct="0">
              <a:lnSpc>
                <a:spcPct val="100000"/>
              </a:lnSpc>
              <a:spcBef>
                <a:spcPts val="0"/>
              </a:spcBef>
              <a:spcAft>
                <a:spcPts val="0"/>
              </a:spcAft>
              <a:buNone/>
              <a:tabLst/>
            </a:pPr>
            <a:r>
              <a:rPr lang="en-US" sz="1800" b="0" i="0" u="none" strike="noStrike" kern="1200" dirty="0">
                <a:ln>
                  <a:noFill/>
                </a:ln>
                <a:latin typeface="Arial" pitchFamily="18"/>
                <a:ea typeface="SimSun" pitchFamily="2"/>
                <a:cs typeface="Tahoma" pitchFamily="2"/>
              </a:rPr>
              <a:t>While the official investigation is ongoing, it is fairly clear that the scope of system failures indicates that following some initial shock, the aircraft is unable to be flown.  Pieces of flight controls, possibly large sections of the plane, have likely detached.  The final message probably indicates the fuselage is breaking up, or perhaps it is the last gasp of the failing computer systems.</a:t>
            </a:r>
          </a:p>
          <a:p>
            <a:pPr marL="0" marR="0" lvl="0" indent="0" rtl="0" hangingPunct="0">
              <a:lnSpc>
                <a:spcPct val="100000"/>
              </a:lnSpc>
              <a:spcBef>
                <a:spcPts val="0"/>
              </a:spcBef>
              <a:spcAft>
                <a:spcPts val="0"/>
              </a:spcAft>
              <a:buNone/>
              <a:tabLst/>
            </a:pPr>
            <a:endParaRPr lang="en-US" sz="1800" b="0" i="0" u="none" strike="noStrike" kern="1200" dirty="0">
              <a:ln>
                <a:noFill/>
              </a:ln>
              <a:latin typeface="Arial" pitchFamily="18"/>
              <a:ea typeface="SimSun" pitchFamily="2"/>
              <a:cs typeface="Tahoma" pitchFamily="2"/>
            </a:endParaRPr>
          </a:p>
          <a:p>
            <a:pPr marL="0" marR="0" lvl="0" indent="0" rtl="0" hangingPunct="0">
              <a:lnSpc>
                <a:spcPct val="100000"/>
              </a:lnSpc>
              <a:spcBef>
                <a:spcPts val="0"/>
              </a:spcBef>
              <a:spcAft>
                <a:spcPts val="0"/>
              </a:spcAft>
              <a:buNone/>
              <a:tabLst/>
            </a:pPr>
            <a:endParaRPr lang="en-US" sz="1800" b="0" i="0" u="none" strike="noStrike" kern="1200" dirty="0">
              <a:ln>
                <a:noFill/>
              </a:ln>
              <a:latin typeface="Arial" pitchFamily="18"/>
              <a:ea typeface="SimSun" pitchFamily="2"/>
              <a:cs typeface="Tahoma" pitchFamily="2"/>
            </a:endParaRPr>
          </a:p>
          <a:p>
            <a:pPr marL="0" marR="0" lvl="0" indent="0" rtl="0" hangingPunct="0">
              <a:lnSpc>
                <a:spcPct val="100000"/>
              </a:lnSpc>
              <a:spcBef>
                <a:spcPts val="0"/>
              </a:spcBef>
              <a:spcAft>
                <a:spcPts val="0"/>
              </a:spcAft>
              <a:buNone/>
              <a:tabLst/>
            </a:pPr>
            <a:endParaRPr lang="en-US" sz="1800" b="0" i="0" u="none" strike="noStrike" kern="1200" dirty="0">
              <a:ln>
                <a:noFill/>
              </a:ln>
              <a:latin typeface="Arial" pitchFamily="18"/>
              <a:ea typeface="SimSun" pitchFamily="2"/>
              <a:cs typeface="Tahoma" pitchFamily="2"/>
            </a:endParaRPr>
          </a:p>
          <a:p>
            <a:pPr marL="0" marR="0" lvl="0" indent="0" rtl="0" hangingPunct="0">
              <a:lnSpc>
                <a:spcPct val="100000"/>
              </a:lnSpc>
              <a:spcBef>
                <a:spcPts val="0"/>
              </a:spcBef>
              <a:spcAft>
                <a:spcPts val="0"/>
              </a:spcAft>
              <a:buNone/>
              <a:tabLst/>
            </a:pPr>
            <a:endParaRPr lang="en-US" sz="1800" b="0" i="0" u="none" strike="noStrike" kern="1200" dirty="0">
              <a:ln>
                <a:noFill/>
              </a:ln>
              <a:latin typeface="Arial" pitchFamily="18"/>
              <a:ea typeface="SimSun" pitchFamily="2"/>
              <a:cs typeface="Tahoma" pitchFamily="2"/>
            </a:endParaRPr>
          </a:p>
          <a:p>
            <a:pPr marL="0" marR="0" lvl="0" indent="0" rtl="0" hangingPunct="0">
              <a:lnSpc>
                <a:spcPct val="100000"/>
              </a:lnSpc>
              <a:spcBef>
                <a:spcPts val="0"/>
              </a:spcBef>
              <a:spcAft>
                <a:spcPts val="0"/>
              </a:spcAft>
              <a:buNone/>
              <a:tabLst/>
            </a:pPr>
            <a:endParaRPr lang="en-US" sz="1800" b="0" i="0" u="none" strike="noStrike" kern="1200" dirty="0">
              <a:ln>
                <a:noFill/>
              </a:ln>
              <a:latin typeface="Arial" pitchFamily="18"/>
              <a:ea typeface="SimSun" pitchFamily="2"/>
              <a:cs typeface="Tahoma" pitchFamily="2"/>
            </a:endParaRPr>
          </a:p>
          <a:p>
            <a:pPr marL="0" marR="0" lvl="0" indent="0" rtl="0" hangingPunct="0">
              <a:lnSpc>
                <a:spcPct val="100000"/>
              </a:lnSpc>
              <a:spcBef>
                <a:spcPts val="0"/>
              </a:spcBef>
              <a:spcAft>
                <a:spcPts val="0"/>
              </a:spcAft>
              <a:buNone/>
              <a:tabLst/>
            </a:pPr>
            <a:endParaRPr lang="en-US" sz="1800" b="0" i="0" u="none" strike="noStrike" kern="1200" dirty="0">
              <a:ln>
                <a:noFill/>
              </a:ln>
              <a:latin typeface="Arial" pitchFamily="18"/>
              <a:ea typeface="SimSun" pitchFamily="2"/>
              <a:cs typeface="Tahoma" pitchFamily="2"/>
            </a:endParaRPr>
          </a:p>
        </p:txBody>
      </p:sp>
    </p:spTree>
  </p:cSld>
  <p:clrMapOvr>
    <a:masterClrMapping/>
  </p:clrMapOvr>
  <p:transition>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name="page8">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alphaModFix/>
            <a:lum/>
          </a:blip>
          <a:srcRect/>
          <a:stretch>
            <a:fillRect/>
          </a:stretch>
        </p:blipFill>
        <p:spPr>
          <a:xfrm>
            <a:off x="0" y="-28080"/>
            <a:ext cx="10080000" cy="7588080"/>
          </a:xfrm>
          <a:prstGeom prst="rect">
            <a:avLst/>
          </a:prstGeom>
          <a:noFill/>
          <a:ln>
            <a:noFill/>
          </a:ln>
        </p:spPr>
      </p:pic>
    </p:spTree>
  </p:cSld>
  <p:clrMapOvr>
    <a:masterClrMapping/>
  </p:clrMapOvr>
  <p:transition>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srcRect/>
          <a:stretch>
            <a:fillRect/>
          </a:stretch>
        </p:blipFill>
        <p:spPr bwMode="auto">
          <a:xfrm>
            <a:off x="0" y="951265"/>
            <a:ext cx="10080625" cy="6608410"/>
          </a:xfrm>
          <a:prstGeom prst="rect">
            <a:avLst/>
          </a:prstGeom>
          <a:noFill/>
          <a:ln w="9525">
            <a:noFill/>
            <a:miter lim="800000"/>
            <a:headEnd/>
            <a:tailEnd/>
          </a:ln>
        </p:spPr>
      </p:pic>
      <p:sp>
        <p:nvSpPr>
          <p:cNvPr id="3" name="TextBox 2"/>
          <p:cNvSpPr txBox="1"/>
          <p:nvPr/>
        </p:nvSpPr>
        <p:spPr>
          <a:xfrm>
            <a:off x="315912" y="0"/>
            <a:ext cx="8846204" cy="923330"/>
          </a:xfrm>
          <a:prstGeom prst="rect">
            <a:avLst/>
          </a:prstGeom>
          <a:noFill/>
        </p:spPr>
        <p:txBody>
          <a:bodyPr wrap="none" rtlCol="0">
            <a:spAutoFit/>
          </a:bodyPr>
          <a:lstStyle/>
          <a:p>
            <a:r>
              <a:rPr lang="en-US" sz="5400" dirty="0" smtClean="0"/>
              <a:t>Delta 191, DFW, August 2 1985</a:t>
            </a:r>
            <a:endParaRPr lang="en-US" sz="5400"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0" y="884237"/>
            <a:ext cx="10173692" cy="6858000"/>
          </a:xfrm>
          <a:prstGeom prst="rect">
            <a:avLst/>
          </a:prstGeom>
          <a:noFill/>
          <a:ln w="9525">
            <a:noFill/>
            <a:miter lim="800000"/>
            <a:headEnd/>
            <a:tailEnd/>
          </a:ln>
        </p:spPr>
      </p:pic>
      <p:pic>
        <p:nvPicPr>
          <p:cNvPr id="2052" name="Picture 4"/>
          <p:cNvPicPr>
            <a:picLocks noChangeAspect="1" noChangeArrowheads="1"/>
          </p:cNvPicPr>
          <p:nvPr/>
        </p:nvPicPr>
        <p:blipFill>
          <a:blip r:embed="rId4" cstate="print"/>
          <a:srcRect/>
          <a:stretch>
            <a:fillRect/>
          </a:stretch>
        </p:blipFill>
        <p:spPr bwMode="auto">
          <a:xfrm rot="317542">
            <a:off x="-979488" y="4922837"/>
            <a:ext cx="1323975" cy="371475"/>
          </a:xfrm>
          <a:prstGeom prst="rect">
            <a:avLst/>
          </a:prstGeom>
          <a:noFill/>
          <a:ln w="9525">
            <a:noFill/>
            <a:miter lim="800000"/>
            <a:headEnd/>
            <a:tailEnd/>
          </a:ln>
        </p:spPr>
      </p:pic>
      <p:cxnSp>
        <p:nvCxnSpPr>
          <p:cNvPr id="7" name="Straight Connector 6"/>
          <p:cNvCxnSpPr/>
          <p:nvPr/>
        </p:nvCxnSpPr>
        <p:spPr>
          <a:xfrm>
            <a:off x="315912" y="5227637"/>
            <a:ext cx="9764713" cy="9906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Right Arrow 9"/>
          <p:cNvSpPr/>
          <p:nvPr/>
        </p:nvSpPr>
        <p:spPr>
          <a:xfrm>
            <a:off x="9612312" y="6827837"/>
            <a:ext cx="152400" cy="4572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1" name="TextBox 10"/>
          <p:cNvSpPr txBox="1"/>
          <p:nvPr/>
        </p:nvSpPr>
        <p:spPr>
          <a:xfrm>
            <a:off x="8850312" y="6882567"/>
            <a:ext cx="779381" cy="615553"/>
          </a:xfrm>
          <a:prstGeom prst="rect">
            <a:avLst/>
          </a:prstGeom>
          <a:noFill/>
        </p:spPr>
        <p:txBody>
          <a:bodyPr wrap="none" rtlCol="0">
            <a:spAutoFit/>
          </a:bodyPr>
          <a:lstStyle/>
          <a:p>
            <a:r>
              <a:rPr lang="en-US" sz="1600" dirty="0" smtClean="0">
                <a:solidFill>
                  <a:srgbClr val="FF0000"/>
                </a:solidFill>
              </a:rPr>
              <a:t>Airport</a:t>
            </a:r>
          </a:p>
          <a:p>
            <a:endParaRPr lang="en-US" dirty="0"/>
          </a:p>
        </p:txBody>
      </p:sp>
      <p:grpSp>
        <p:nvGrpSpPr>
          <p:cNvPr id="32" name="Group 31"/>
          <p:cNvGrpSpPr/>
          <p:nvPr/>
        </p:nvGrpSpPr>
        <p:grpSpPr>
          <a:xfrm>
            <a:off x="7167681" y="6056313"/>
            <a:ext cx="3378199" cy="1503362"/>
            <a:chOff x="7167681" y="6056313"/>
            <a:chExt cx="3378199" cy="1503362"/>
          </a:xfrm>
        </p:grpSpPr>
        <p:sp>
          <p:nvSpPr>
            <p:cNvPr id="29" name="Freeform 28"/>
            <p:cNvSpPr/>
            <p:nvPr/>
          </p:nvSpPr>
          <p:spPr>
            <a:xfrm>
              <a:off x="7167681" y="6056313"/>
              <a:ext cx="3378199" cy="1481309"/>
            </a:xfrm>
            <a:custGeom>
              <a:avLst/>
              <a:gdLst>
                <a:gd name="connsiteX0" fmla="*/ 0 w 7286625"/>
                <a:gd name="connsiteY0" fmla="*/ 4371975 h 4371975"/>
                <a:gd name="connsiteX1" fmla="*/ 0 w 7286625"/>
                <a:gd name="connsiteY1" fmla="*/ 4371975 h 4371975"/>
                <a:gd name="connsiteX2" fmla="*/ 114300 w 7286625"/>
                <a:gd name="connsiteY2" fmla="*/ 4314825 h 4371975"/>
                <a:gd name="connsiteX3" fmla="*/ 142875 w 7286625"/>
                <a:gd name="connsiteY3" fmla="*/ 4271963 h 4371975"/>
                <a:gd name="connsiteX4" fmla="*/ 185737 w 7286625"/>
                <a:gd name="connsiteY4" fmla="*/ 4229100 h 4371975"/>
                <a:gd name="connsiteX5" fmla="*/ 300037 w 7286625"/>
                <a:gd name="connsiteY5" fmla="*/ 4171950 h 4371975"/>
                <a:gd name="connsiteX6" fmla="*/ 385762 w 7286625"/>
                <a:gd name="connsiteY6" fmla="*/ 4129088 h 4371975"/>
                <a:gd name="connsiteX7" fmla="*/ 414337 w 7286625"/>
                <a:gd name="connsiteY7" fmla="*/ 4086225 h 4371975"/>
                <a:gd name="connsiteX8" fmla="*/ 457200 w 7286625"/>
                <a:gd name="connsiteY8" fmla="*/ 4071938 h 4371975"/>
                <a:gd name="connsiteX9" fmla="*/ 514350 w 7286625"/>
                <a:gd name="connsiteY9" fmla="*/ 3986213 h 4371975"/>
                <a:gd name="connsiteX10" fmla="*/ 557212 w 7286625"/>
                <a:gd name="connsiteY10" fmla="*/ 3886200 h 4371975"/>
                <a:gd name="connsiteX11" fmla="*/ 600075 w 7286625"/>
                <a:gd name="connsiteY11" fmla="*/ 3800475 h 4371975"/>
                <a:gd name="connsiteX12" fmla="*/ 642937 w 7286625"/>
                <a:gd name="connsiteY12" fmla="*/ 3714750 h 4371975"/>
                <a:gd name="connsiteX13" fmla="*/ 685800 w 7286625"/>
                <a:gd name="connsiteY13" fmla="*/ 3671888 h 4371975"/>
                <a:gd name="connsiteX14" fmla="*/ 714375 w 7286625"/>
                <a:gd name="connsiteY14" fmla="*/ 3629025 h 4371975"/>
                <a:gd name="connsiteX15" fmla="*/ 757237 w 7286625"/>
                <a:gd name="connsiteY15" fmla="*/ 3571875 h 4371975"/>
                <a:gd name="connsiteX16" fmla="*/ 785812 w 7286625"/>
                <a:gd name="connsiteY16" fmla="*/ 3514725 h 4371975"/>
                <a:gd name="connsiteX17" fmla="*/ 828675 w 7286625"/>
                <a:gd name="connsiteY17" fmla="*/ 3486150 h 4371975"/>
                <a:gd name="connsiteX18" fmla="*/ 857250 w 7286625"/>
                <a:gd name="connsiteY18" fmla="*/ 3443288 h 4371975"/>
                <a:gd name="connsiteX19" fmla="*/ 914400 w 7286625"/>
                <a:gd name="connsiteY19" fmla="*/ 3429000 h 4371975"/>
                <a:gd name="connsiteX20" fmla="*/ 985837 w 7286625"/>
                <a:gd name="connsiteY20" fmla="*/ 3400425 h 4371975"/>
                <a:gd name="connsiteX21" fmla="*/ 1028700 w 7286625"/>
                <a:gd name="connsiteY21" fmla="*/ 3371850 h 4371975"/>
                <a:gd name="connsiteX22" fmla="*/ 1143000 w 7286625"/>
                <a:gd name="connsiteY22" fmla="*/ 3343275 h 4371975"/>
                <a:gd name="connsiteX23" fmla="*/ 1214437 w 7286625"/>
                <a:gd name="connsiteY23" fmla="*/ 3314700 h 4371975"/>
                <a:gd name="connsiteX24" fmla="*/ 1328737 w 7286625"/>
                <a:gd name="connsiteY24" fmla="*/ 3286125 h 4371975"/>
                <a:gd name="connsiteX25" fmla="*/ 1371600 w 7286625"/>
                <a:gd name="connsiteY25" fmla="*/ 3271838 h 4371975"/>
                <a:gd name="connsiteX26" fmla="*/ 1428750 w 7286625"/>
                <a:gd name="connsiteY26" fmla="*/ 3228975 h 4371975"/>
                <a:gd name="connsiteX27" fmla="*/ 1471612 w 7286625"/>
                <a:gd name="connsiteY27" fmla="*/ 3214688 h 4371975"/>
                <a:gd name="connsiteX28" fmla="*/ 1514475 w 7286625"/>
                <a:gd name="connsiteY28" fmla="*/ 3186113 h 4371975"/>
                <a:gd name="connsiteX29" fmla="*/ 1557337 w 7286625"/>
                <a:gd name="connsiteY29" fmla="*/ 3100388 h 4371975"/>
                <a:gd name="connsiteX30" fmla="*/ 1600200 w 7286625"/>
                <a:gd name="connsiteY30" fmla="*/ 3057525 h 4371975"/>
                <a:gd name="connsiteX31" fmla="*/ 1628775 w 7286625"/>
                <a:gd name="connsiteY31" fmla="*/ 3000375 h 4371975"/>
                <a:gd name="connsiteX32" fmla="*/ 1671637 w 7286625"/>
                <a:gd name="connsiteY32" fmla="*/ 2957513 h 4371975"/>
                <a:gd name="connsiteX33" fmla="*/ 1700212 w 7286625"/>
                <a:gd name="connsiteY33" fmla="*/ 2914650 h 4371975"/>
                <a:gd name="connsiteX34" fmla="*/ 1743075 w 7286625"/>
                <a:gd name="connsiteY34" fmla="*/ 2871788 h 4371975"/>
                <a:gd name="connsiteX35" fmla="*/ 1771650 w 7286625"/>
                <a:gd name="connsiteY35" fmla="*/ 2828925 h 4371975"/>
                <a:gd name="connsiteX36" fmla="*/ 1814512 w 7286625"/>
                <a:gd name="connsiteY36" fmla="*/ 2800350 h 4371975"/>
                <a:gd name="connsiteX37" fmla="*/ 1928812 w 7286625"/>
                <a:gd name="connsiteY37" fmla="*/ 2714625 h 4371975"/>
                <a:gd name="connsiteX38" fmla="*/ 2000250 w 7286625"/>
                <a:gd name="connsiteY38" fmla="*/ 2643188 h 4371975"/>
                <a:gd name="connsiteX39" fmla="*/ 2114550 w 7286625"/>
                <a:gd name="connsiteY39" fmla="*/ 2571750 h 4371975"/>
                <a:gd name="connsiteX40" fmla="*/ 2300287 w 7286625"/>
                <a:gd name="connsiteY40" fmla="*/ 2457450 h 4371975"/>
                <a:gd name="connsiteX41" fmla="*/ 2300287 w 7286625"/>
                <a:gd name="connsiteY41" fmla="*/ 2457450 h 4371975"/>
                <a:gd name="connsiteX42" fmla="*/ 2343150 w 7286625"/>
                <a:gd name="connsiteY42" fmla="*/ 2428875 h 4371975"/>
                <a:gd name="connsiteX43" fmla="*/ 2443162 w 7286625"/>
                <a:gd name="connsiteY43" fmla="*/ 2414588 h 4371975"/>
                <a:gd name="connsiteX44" fmla="*/ 2528887 w 7286625"/>
                <a:gd name="connsiteY44" fmla="*/ 2328863 h 4371975"/>
                <a:gd name="connsiteX45" fmla="*/ 2643187 w 7286625"/>
                <a:gd name="connsiteY45" fmla="*/ 2257425 h 4371975"/>
                <a:gd name="connsiteX46" fmla="*/ 2686050 w 7286625"/>
                <a:gd name="connsiteY46" fmla="*/ 2185988 h 4371975"/>
                <a:gd name="connsiteX47" fmla="*/ 2800350 w 7286625"/>
                <a:gd name="connsiteY47" fmla="*/ 2071688 h 4371975"/>
                <a:gd name="connsiteX48" fmla="*/ 2828925 w 7286625"/>
                <a:gd name="connsiteY48" fmla="*/ 2014538 h 4371975"/>
                <a:gd name="connsiteX49" fmla="*/ 2928937 w 7286625"/>
                <a:gd name="connsiteY49" fmla="*/ 1943100 h 4371975"/>
                <a:gd name="connsiteX50" fmla="*/ 2986087 w 7286625"/>
                <a:gd name="connsiteY50" fmla="*/ 1885950 h 4371975"/>
                <a:gd name="connsiteX51" fmla="*/ 3128962 w 7286625"/>
                <a:gd name="connsiteY51" fmla="*/ 1700213 h 4371975"/>
                <a:gd name="connsiteX52" fmla="*/ 3171825 w 7286625"/>
                <a:gd name="connsiteY52" fmla="*/ 1685925 h 4371975"/>
                <a:gd name="connsiteX53" fmla="*/ 3214687 w 7286625"/>
                <a:gd name="connsiteY53" fmla="*/ 1643063 h 4371975"/>
                <a:gd name="connsiteX54" fmla="*/ 3400425 w 7286625"/>
                <a:gd name="connsiteY54" fmla="*/ 1557338 h 4371975"/>
                <a:gd name="connsiteX55" fmla="*/ 3500437 w 7286625"/>
                <a:gd name="connsiteY55" fmla="*/ 1514475 h 4371975"/>
                <a:gd name="connsiteX56" fmla="*/ 3543300 w 7286625"/>
                <a:gd name="connsiteY56" fmla="*/ 1485900 h 4371975"/>
                <a:gd name="connsiteX57" fmla="*/ 3657600 w 7286625"/>
                <a:gd name="connsiteY57" fmla="*/ 1414463 h 4371975"/>
                <a:gd name="connsiteX58" fmla="*/ 3714750 w 7286625"/>
                <a:gd name="connsiteY58" fmla="*/ 1400175 h 4371975"/>
                <a:gd name="connsiteX59" fmla="*/ 3786187 w 7286625"/>
                <a:gd name="connsiteY59" fmla="*/ 1357313 h 4371975"/>
                <a:gd name="connsiteX60" fmla="*/ 3829050 w 7286625"/>
                <a:gd name="connsiteY60" fmla="*/ 1343025 h 4371975"/>
                <a:gd name="connsiteX61" fmla="*/ 3871912 w 7286625"/>
                <a:gd name="connsiteY61" fmla="*/ 1314450 h 4371975"/>
                <a:gd name="connsiteX62" fmla="*/ 3957637 w 7286625"/>
                <a:gd name="connsiteY62" fmla="*/ 1285875 h 4371975"/>
                <a:gd name="connsiteX63" fmla="*/ 4043362 w 7286625"/>
                <a:gd name="connsiteY63" fmla="*/ 1200150 h 4371975"/>
                <a:gd name="connsiteX64" fmla="*/ 4071937 w 7286625"/>
                <a:gd name="connsiteY64" fmla="*/ 1143000 h 4371975"/>
                <a:gd name="connsiteX65" fmla="*/ 4086225 w 7286625"/>
                <a:gd name="connsiteY65" fmla="*/ 1100138 h 4371975"/>
                <a:gd name="connsiteX66" fmla="*/ 4114800 w 7286625"/>
                <a:gd name="connsiteY66" fmla="*/ 1057275 h 4371975"/>
                <a:gd name="connsiteX67" fmla="*/ 4100512 w 7286625"/>
                <a:gd name="connsiteY67" fmla="*/ 971550 h 4371975"/>
                <a:gd name="connsiteX68" fmla="*/ 4100512 w 7286625"/>
                <a:gd name="connsiteY68" fmla="*/ 828675 h 4371975"/>
                <a:gd name="connsiteX69" fmla="*/ 4143375 w 7286625"/>
                <a:gd name="connsiteY69" fmla="*/ 771525 h 4371975"/>
                <a:gd name="connsiteX70" fmla="*/ 4257675 w 7286625"/>
                <a:gd name="connsiteY70" fmla="*/ 671513 h 4371975"/>
                <a:gd name="connsiteX71" fmla="*/ 4400550 w 7286625"/>
                <a:gd name="connsiteY71" fmla="*/ 571500 h 4371975"/>
                <a:gd name="connsiteX72" fmla="*/ 4514850 w 7286625"/>
                <a:gd name="connsiteY72" fmla="*/ 514350 h 4371975"/>
                <a:gd name="connsiteX73" fmla="*/ 4586287 w 7286625"/>
                <a:gd name="connsiteY73" fmla="*/ 500063 h 4371975"/>
                <a:gd name="connsiteX74" fmla="*/ 4729162 w 7286625"/>
                <a:gd name="connsiteY74" fmla="*/ 428625 h 4371975"/>
                <a:gd name="connsiteX75" fmla="*/ 4786312 w 7286625"/>
                <a:gd name="connsiteY75" fmla="*/ 400050 h 4371975"/>
                <a:gd name="connsiteX76" fmla="*/ 4957762 w 7286625"/>
                <a:gd name="connsiteY76" fmla="*/ 314325 h 4371975"/>
                <a:gd name="connsiteX77" fmla="*/ 5014912 w 7286625"/>
                <a:gd name="connsiteY77" fmla="*/ 271463 h 4371975"/>
                <a:gd name="connsiteX78" fmla="*/ 5057775 w 7286625"/>
                <a:gd name="connsiteY78" fmla="*/ 242888 h 4371975"/>
                <a:gd name="connsiteX79" fmla="*/ 5014912 w 7286625"/>
                <a:gd name="connsiteY79" fmla="*/ 257175 h 4371975"/>
                <a:gd name="connsiteX80" fmla="*/ 4972050 w 7286625"/>
                <a:gd name="connsiteY80" fmla="*/ 342900 h 4371975"/>
                <a:gd name="connsiteX81" fmla="*/ 4986337 w 7286625"/>
                <a:gd name="connsiteY81" fmla="*/ 385763 h 4371975"/>
                <a:gd name="connsiteX82" fmla="*/ 5029200 w 7286625"/>
                <a:gd name="connsiteY82" fmla="*/ 428625 h 4371975"/>
                <a:gd name="connsiteX83" fmla="*/ 5272087 w 7286625"/>
                <a:gd name="connsiteY83" fmla="*/ 442913 h 4371975"/>
                <a:gd name="connsiteX84" fmla="*/ 5257800 w 7286625"/>
                <a:gd name="connsiteY84" fmla="*/ 500063 h 4371975"/>
                <a:gd name="connsiteX85" fmla="*/ 5186362 w 7286625"/>
                <a:gd name="connsiteY85" fmla="*/ 628650 h 4371975"/>
                <a:gd name="connsiteX86" fmla="*/ 5143500 w 7286625"/>
                <a:gd name="connsiteY86" fmla="*/ 671513 h 4371975"/>
                <a:gd name="connsiteX87" fmla="*/ 5086350 w 7286625"/>
                <a:gd name="connsiteY87" fmla="*/ 771525 h 4371975"/>
                <a:gd name="connsiteX88" fmla="*/ 5043487 w 7286625"/>
                <a:gd name="connsiteY88" fmla="*/ 828675 h 4371975"/>
                <a:gd name="connsiteX89" fmla="*/ 4957762 w 7286625"/>
                <a:gd name="connsiteY89" fmla="*/ 971550 h 4371975"/>
                <a:gd name="connsiteX90" fmla="*/ 4886325 w 7286625"/>
                <a:gd name="connsiteY90" fmla="*/ 1071563 h 4371975"/>
                <a:gd name="connsiteX91" fmla="*/ 4814887 w 7286625"/>
                <a:gd name="connsiteY91" fmla="*/ 1214438 h 4371975"/>
                <a:gd name="connsiteX92" fmla="*/ 4786312 w 7286625"/>
                <a:gd name="connsiteY92" fmla="*/ 1271588 h 4371975"/>
                <a:gd name="connsiteX93" fmla="*/ 4757737 w 7286625"/>
                <a:gd name="connsiteY93" fmla="*/ 1357313 h 4371975"/>
                <a:gd name="connsiteX94" fmla="*/ 4772025 w 7286625"/>
                <a:gd name="connsiteY94" fmla="*/ 1457325 h 4371975"/>
                <a:gd name="connsiteX95" fmla="*/ 4872037 w 7286625"/>
                <a:gd name="connsiteY95" fmla="*/ 1414463 h 4371975"/>
                <a:gd name="connsiteX96" fmla="*/ 5086350 w 7286625"/>
                <a:gd name="connsiteY96" fmla="*/ 1285875 h 4371975"/>
                <a:gd name="connsiteX97" fmla="*/ 5172075 w 7286625"/>
                <a:gd name="connsiteY97" fmla="*/ 1228725 h 4371975"/>
                <a:gd name="connsiteX98" fmla="*/ 5343525 w 7286625"/>
                <a:gd name="connsiteY98" fmla="*/ 1143000 h 4371975"/>
                <a:gd name="connsiteX99" fmla="*/ 5500687 w 7286625"/>
                <a:gd name="connsiteY99" fmla="*/ 1028700 h 4371975"/>
                <a:gd name="connsiteX100" fmla="*/ 5586412 w 7286625"/>
                <a:gd name="connsiteY100" fmla="*/ 971550 h 4371975"/>
                <a:gd name="connsiteX101" fmla="*/ 5629275 w 7286625"/>
                <a:gd name="connsiteY101" fmla="*/ 914400 h 4371975"/>
                <a:gd name="connsiteX102" fmla="*/ 5715000 w 7286625"/>
                <a:gd name="connsiteY102" fmla="*/ 814388 h 4371975"/>
                <a:gd name="connsiteX103" fmla="*/ 5729287 w 7286625"/>
                <a:gd name="connsiteY103" fmla="*/ 771525 h 4371975"/>
                <a:gd name="connsiteX104" fmla="*/ 5757862 w 7286625"/>
                <a:gd name="connsiteY104" fmla="*/ 728663 h 4371975"/>
                <a:gd name="connsiteX105" fmla="*/ 5772150 w 7286625"/>
                <a:gd name="connsiteY105" fmla="*/ 671513 h 4371975"/>
                <a:gd name="connsiteX106" fmla="*/ 5829300 w 7286625"/>
                <a:gd name="connsiteY106" fmla="*/ 571500 h 4371975"/>
                <a:gd name="connsiteX107" fmla="*/ 5900737 w 7286625"/>
                <a:gd name="connsiteY107" fmla="*/ 471488 h 4371975"/>
                <a:gd name="connsiteX108" fmla="*/ 5929312 w 7286625"/>
                <a:gd name="connsiteY108" fmla="*/ 428625 h 4371975"/>
                <a:gd name="connsiteX109" fmla="*/ 6029325 w 7286625"/>
                <a:gd name="connsiteY109" fmla="*/ 371475 h 4371975"/>
                <a:gd name="connsiteX110" fmla="*/ 6086475 w 7286625"/>
                <a:gd name="connsiteY110" fmla="*/ 328613 h 4371975"/>
                <a:gd name="connsiteX111" fmla="*/ 6129337 w 7286625"/>
                <a:gd name="connsiteY111" fmla="*/ 285750 h 4371975"/>
                <a:gd name="connsiteX112" fmla="*/ 6243637 w 7286625"/>
                <a:gd name="connsiteY112" fmla="*/ 228600 h 4371975"/>
                <a:gd name="connsiteX113" fmla="*/ 6300787 w 7286625"/>
                <a:gd name="connsiteY113" fmla="*/ 185738 h 4371975"/>
                <a:gd name="connsiteX114" fmla="*/ 6386512 w 7286625"/>
                <a:gd name="connsiteY114" fmla="*/ 128588 h 4371975"/>
                <a:gd name="connsiteX115" fmla="*/ 6486525 w 7286625"/>
                <a:gd name="connsiteY115" fmla="*/ 57150 h 4371975"/>
                <a:gd name="connsiteX116" fmla="*/ 6600825 w 7286625"/>
                <a:gd name="connsiteY116" fmla="*/ 0 h 4371975"/>
                <a:gd name="connsiteX117" fmla="*/ 6586537 w 7286625"/>
                <a:gd name="connsiteY117" fmla="*/ 242888 h 4371975"/>
                <a:gd name="connsiteX118" fmla="*/ 6600825 w 7286625"/>
                <a:gd name="connsiteY118" fmla="*/ 385763 h 4371975"/>
                <a:gd name="connsiteX119" fmla="*/ 6772275 w 7286625"/>
                <a:gd name="connsiteY119" fmla="*/ 357188 h 4371975"/>
                <a:gd name="connsiteX120" fmla="*/ 6786562 w 7286625"/>
                <a:gd name="connsiteY120" fmla="*/ 400050 h 4371975"/>
                <a:gd name="connsiteX121" fmla="*/ 6657975 w 7286625"/>
                <a:gd name="connsiteY121" fmla="*/ 642938 h 4371975"/>
                <a:gd name="connsiteX122" fmla="*/ 6543675 w 7286625"/>
                <a:gd name="connsiteY122" fmla="*/ 814388 h 4371975"/>
                <a:gd name="connsiteX123" fmla="*/ 6500812 w 7286625"/>
                <a:gd name="connsiteY123" fmla="*/ 900113 h 4371975"/>
                <a:gd name="connsiteX124" fmla="*/ 6386512 w 7286625"/>
                <a:gd name="connsiteY124" fmla="*/ 1071563 h 4371975"/>
                <a:gd name="connsiteX125" fmla="*/ 6343650 w 7286625"/>
                <a:gd name="connsiteY125" fmla="*/ 1143000 h 4371975"/>
                <a:gd name="connsiteX126" fmla="*/ 6286500 w 7286625"/>
                <a:gd name="connsiteY126" fmla="*/ 1228725 h 4371975"/>
                <a:gd name="connsiteX127" fmla="*/ 6243637 w 7286625"/>
                <a:gd name="connsiteY127" fmla="*/ 1285875 h 4371975"/>
                <a:gd name="connsiteX128" fmla="*/ 6200775 w 7286625"/>
                <a:gd name="connsiteY128" fmla="*/ 1357313 h 4371975"/>
                <a:gd name="connsiteX129" fmla="*/ 6086475 w 7286625"/>
                <a:gd name="connsiteY129" fmla="*/ 1528763 h 4371975"/>
                <a:gd name="connsiteX130" fmla="*/ 6043612 w 7286625"/>
                <a:gd name="connsiteY130" fmla="*/ 1585913 h 4371975"/>
                <a:gd name="connsiteX131" fmla="*/ 5972175 w 7286625"/>
                <a:gd name="connsiteY131" fmla="*/ 1685925 h 4371975"/>
                <a:gd name="connsiteX132" fmla="*/ 5929312 w 7286625"/>
                <a:gd name="connsiteY132" fmla="*/ 1700213 h 4371975"/>
                <a:gd name="connsiteX133" fmla="*/ 5872162 w 7286625"/>
                <a:gd name="connsiteY133" fmla="*/ 1757363 h 4371975"/>
                <a:gd name="connsiteX134" fmla="*/ 5929312 w 7286625"/>
                <a:gd name="connsiteY134" fmla="*/ 1771650 h 4371975"/>
                <a:gd name="connsiteX135" fmla="*/ 5986462 w 7286625"/>
                <a:gd name="connsiteY135" fmla="*/ 1757363 h 4371975"/>
                <a:gd name="connsiteX136" fmla="*/ 6143625 w 7286625"/>
                <a:gd name="connsiteY136" fmla="*/ 1700213 h 4371975"/>
                <a:gd name="connsiteX137" fmla="*/ 6200775 w 7286625"/>
                <a:gd name="connsiteY137" fmla="*/ 1685925 h 4371975"/>
                <a:gd name="connsiteX138" fmla="*/ 6357937 w 7286625"/>
                <a:gd name="connsiteY138" fmla="*/ 1628775 h 4371975"/>
                <a:gd name="connsiteX139" fmla="*/ 6443662 w 7286625"/>
                <a:gd name="connsiteY139" fmla="*/ 1585913 h 4371975"/>
                <a:gd name="connsiteX140" fmla="*/ 6543675 w 7286625"/>
                <a:gd name="connsiteY140" fmla="*/ 1557338 h 4371975"/>
                <a:gd name="connsiteX141" fmla="*/ 6629400 w 7286625"/>
                <a:gd name="connsiteY141" fmla="*/ 1514475 h 4371975"/>
                <a:gd name="connsiteX142" fmla="*/ 6786562 w 7286625"/>
                <a:gd name="connsiteY142" fmla="*/ 1457325 h 4371975"/>
                <a:gd name="connsiteX143" fmla="*/ 6843712 w 7286625"/>
                <a:gd name="connsiteY143" fmla="*/ 1414463 h 4371975"/>
                <a:gd name="connsiteX144" fmla="*/ 6886575 w 7286625"/>
                <a:gd name="connsiteY144" fmla="*/ 1385888 h 4371975"/>
                <a:gd name="connsiteX145" fmla="*/ 6929437 w 7286625"/>
                <a:gd name="connsiteY145" fmla="*/ 1314450 h 4371975"/>
                <a:gd name="connsiteX146" fmla="*/ 6972300 w 7286625"/>
                <a:gd name="connsiteY146" fmla="*/ 1285875 h 4371975"/>
                <a:gd name="connsiteX147" fmla="*/ 7029450 w 7286625"/>
                <a:gd name="connsiteY147" fmla="*/ 1228725 h 4371975"/>
                <a:gd name="connsiteX148" fmla="*/ 7072312 w 7286625"/>
                <a:gd name="connsiteY148" fmla="*/ 1200150 h 4371975"/>
                <a:gd name="connsiteX149" fmla="*/ 7129462 w 7286625"/>
                <a:gd name="connsiteY149" fmla="*/ 1157288 h 4371975"/>
                <a:gd name="connsiteX150" fmla="*/ 7172325 w 7286625"/>
                <a:gd name="connsiteY150" fmla="*/ 1114425 h 4371975"/>
                <a:gd name="connsiteX151" fmla="*/ 7229475 w 7286625"/>
                <a:gd name="connsiteY151" fmla="*/ 1085850 h 4371975"/>
                <a:gd name="connsiteX152" fmla="*/ 7272337 w 7286625"/>
                <a:gd name="connsiteY152" fmla="*/ 1057275 h 4371975"/>
                <a:gd name="connsiteX153" fmla="*/ 7286625 w 7286625"/>
                <a:gd name="connsiteY153" fmla="*/ 1100138 h 4371975"/>
                <a:gd name="connsiteX154" fmla="*/ 7258050 w 7286625"/>
                <a:gd name="connsiteY154" fmla="*/ 1357313 h 4371975"/>
                <a:gd name="connsiteX155" fmla="*/ 7243762 w 7286625"/>
                <a:gd name="connsiteY155" fmla="*/ 1557338 h 4371975"/>
                <a:gd name="connsiteX156" fmla="*/ 7186612 w 7286625"/>
                <a:gd name="connsiteY156" fmla="*/ 1600200 h 4371975"/>
                <a:gd name="connsiteX157" fmla="*/ 7058025 w 7286625"/>
                <a:gd name="connsiteY157" fmla="*/ 1657350 h 4371975"/>
                <a:gd name="connsiteX158" fmla="*/ 6800850 w 7286625"/>
                <a:gd name="connsiteY158" fmla="*/ 1814513 h 4371975"/>
                <a:gd name="connsiteX159" fmla="*/ 6729412 w 7286625"/>
                <a:gd name="connsiteY159" fmla="*/ 1857375 h 4371975"/>
                <a:gd name="connsiteX160" fmla="*/ 6657975 w 7286625"/>
                <a:gd name="connsiteY160" fmla="*/ 1928813 h 4371975"/>
                <a:gd name="connsiteX161" fmla="*/ 6572250 w 7286625"/>
                <a:gd name="connsiteY161" fmla="*/ 1985963 h 4371975"/>
                <a:gd name="connsiteX162" fmla="*/ 6529387 w 7286625"/>
                <a:gd name="connsiteY162" fmla="*/ 2028825 h 4371975"/>
                <a:gd name="connsiteX163" fmla="*/ 6443662 w 7286625"/>
                <a:gd name="connsiteY163" fmla="*/ 2114550 h 4371975"/>
                <a:gd name="connsiteX164" fmla="*/ 6457950 w 7286625"/>
                <a:gd name="connsiteY164" fmla="*/ 2214563 h 4371975"/>
                <a:gd name="connsiteX165" fmla="*/ 6400800 w 7286625"/>
                <a:gd name="connsiteY165" fmla="*/ 2314575 h 4371975"/>
                <a:gd name="connsiteX166" fmla="*/ 6357937 w 7286625"/>
                <a:gd name="connsiteY166" fmla="*/ 2386013 h 4371975"/>
                <a:gd name="connsiteX167" fmla="*/ 6343650 w 7286625"/>
                <a:gd name="connsiteY167" fmla="*/ 2428875 h 4371975"/>
                <a:gd name="connsiteX168" fmla="*/ 6272212 w 7286625"/>
                <a:gd name="connsiteY168" fmla="*/ 2557463 h 4371975"/>
                <a:gd name="connsiteX169" fmla="*/ 6229350 w 7286625"/>
                <a:gd name="connsiteY169" fmla="*/ 2586038 h 4371975"/>
                <a:gd name="connsiteX170" fmla="*/ 6200775 w 7286625"/>
                <a:gd name="connsiteY170" fmla="*/ 2700338 h 4371975"/>
                <a:gd name="connsiteX171" fmla="*/ 6215062 w 7286625"/>
                <a:gd name="connsiteY171" fmla="*/ 2843213 h 4371975"/>
                <a:gd name="connsiteX172" fmla="*/ 6243637 w 7286625"/>
                <a:gd name="connsiteY172" fmla="*/ 2886075 h 4371975"/>
                <a:gd name="connsiteX173" fmla="*/ 6286500 w 7286625"/>
                <a:gd name="connsiteY173" fmla="*/ 2971800 h 4371975"/>
                <a:gd name="connsiteX174" fmla="*/ 6272212 w 7286625"/>
                <a:gd name="connsiteY174" fmla="*/ 3057525 h 4371975"/>
                <a:gd name="connsiteX175" fmla="*/ 6229350 w 7286625"/>
                <a:gd name="connsiteY175" fmla="*/ 3086100 h 4371975"/>
                <a:gd name="connsiteX176" fmla="*/ 6100762 w 7286625"/>
                <a:gd name="connsiteY176" fmla="*/ 3128963 h 4371975"/>
                <a:gd name="connsiteX177" fmla="*/ 6000750 w 7286625"/>
                <a:gd name="connsiteY177" fmla="*/ 3171825 h 4371975"/>
                <a:gd name="connsiteX178" fmla="*/ 5943600 w 7286625"/>
                <a:gd name="connsiteY178" fmla="*/ 3200400 h 4371975"/>
                <a:gd name="connsiteX179" fmla="*/ 5900737 w 7286625"/>
                <a:gd name="connsiteY179" fmla="*/ 3214688 h 4371975"/>
                <a:gd name="connsiteX180" fmla="*/ 5815012 w 7286625"/>
                <a:gd name="connsiteY180" fmla="*/ 3271838 h 4371975"/>
                <a:gd name="connsiteX181" fmla="*/ 5743575 w 7286625"/>
                <a:gd name="connsiteY181" fmla="*/ 3414713 h 4371975"/>
                <a:gd name="connsiteX182" fmla="*/ 5729287 w 7286625"/>
                <a:gd name="connsiteY182" fmla="*/ 3457575 h 4371975"/>
                <a:gd name="connsiteX183" fmla="*/ 5715000 w 7286625"/>
                <a:gd name="connsiteY183" fmla="*/ 3514725 h 4371975"/>
                <a:gd name="connsiteX184" fmla="*/ 5629275 w 7286625"/>
                <a:gd name="connsiteY184" fmla="*/ 3571875 h 4371975"/>
                <a:gd name="connsiteX185" fmla="*/ 5600700 w 7286625"/>
                <a:gd name="connsiteY185" fmla="*/ 3614738 h 4371975"/>
                <a:gd name="connsiteX186" fmla="*/ 5557837 w 7286625"/>
                <a:gd name="connsiteY186" fmla="*/ 3643313 h 4371975"/>
                <a:gd name="connsiteX187" fmla="*/ 5514975 w 7286625"/>
                <a:gd name="connsiteY187" fmla="*/ 3771900 h 4371975"/>
                <a:gd name="connsiteX188" fmla="*/ 5500687 w 7286625"/>
                <a:gd name="connsiteY188" fmla="*/ 3814763 h 4371975"/>
                <a:gd name="connsiteX189" fmla="*/ 5457825 w 7286625"/>
                <a:gd name="connsiteY189" fmla="*/ 3843338 h 4371975"/>
                <a:gd name="connsiteX190" fmla="*/ 5400675 w 7286625"/>
                <a:gd name="connsiteY190" fmla="*/ 3929063 h 4371975"/>
                <a:gd name="connsiteX191" fmla="*/ 5386387 w 7286625"/>
                <a:gd name="connsiteY191" fmla="*/ 3971925 h 4371975"/>
                <a:gd name="connsiteX192" fmla="*/ 5343525 w 7286625"/>
                <a:gd name="connsiteY192" fmla="*/ 4014788 h 4371975"/>
                <a:gd name="connsiteX193" fmla="*/ 5300662 w 7286625"/>
                <a:gd name="connsiteY193" fmla="*/ 4186238 h 4371975"/>
                <a:gd name="connsiteX194" fmla="*/ 5243512 w 7286625"/>
                <a:gd name="connsiteY194" fmla="*/ 4314825 h 4371975"/>
                <a:gd name="connsiteX195" fmla="*/ 5243512 w 7286625"/>
                <a:gd name="connsiteY195" fmla="*/ 4329113 h 4371975"/>
                <a:gd name="connsiteX196" fmla="*/ 0 w 7286625"/>
                <a:gd name="connsiteY196" fmla="*/ 4371975 h 437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Lst>
              <a:rect l="l" t="t" r="r" b="b"/>
              <a:pathLst>
                <a:path w="7286625" h="4371975">
                  <a:moveTo>
                    <a:pt x="0" y="4371975"/>
                  </a:moveTo>
                  <a:lnTo>
                    <a:pt x="0" y="4371975"/>
                  </a:lnTo>
                  <a:cubicBezTo>
                    <a:pt x="38100" y="4352925"/>
                    <a:pt x="79403" y="4339253"/>
                    <a:pt x="114300" y="4314825"/>
                  </a:cubicBezTo>
                  <a:cubicBezTo>
                    <a:pt x="128367" y="4304978"/>
                    <a:pt x="131882" y="4285154"/>
                    <a:pt x="142875" y="4271963"/>
                  </a:cubicBezTo>
                  <a:cubicBezTo>
                    <a:pt x="155810" y="4256441"/>
                    <a:pt x="168690" y="4239948"/>
                    <a:pt x="185737" y="4229100"/>
                  </a:cubicBezTo>
                  <a:cubicBezTo>
                    <a:pt x="221674" y="4206231"/>
                    <a:pt x="264594" y="4195578"/>
                    <a:pt x="300037" y="4171950"/>
                  </a:cubicBezTo>
                  <a:cubicBezTo>
                    <a:pt x="355431" y="4135021"/>
                    <a:pt x="326610" y="4148805"/>
                    <a:pt x="385762" y="4129088"/>
                  </a:cubicBezTo>
                  <a:cubicBezTo>
                    <a:pt x="395287" y="4114800"/>
                    <a:pt x="400928" y="4096952"/>
                    <a:pt x="414337" y="4086225"/>
                  </a:cubicBezTo>
                  <a:cubicBezTo>
                    <a:pt x="426097" y="4076817"/>
                    <a:pt x="446551" y="4082587"/>
                    <a:pt x="457200" y="4071938"/>
                  </a:cubicBezTo>
                  <a:cubicBezTo>
                    <a:pt x="481484" y="4047654"/>
                    <a:pt x="514350" y="3986213"/>
                    <a:pt x="514350" y="3986213"/>
                  </a:cubicBezTo>
                  <a:cubicBezTo>
                    <a:pt x="544083" y="3867278"/>
                    <a:pt x="507880" y="3984863"/>
                    <a:pt x="557212" y="3886200"/>
                  </a:cubicBezTo>
                  <a:cubicBezTo>
                    <a:pt x="616366" y="3767894"/>
                    <a:pt x="518182" y="3923316"/>
                    <a:pt x="600075" y="3800475"/>
                  </a:cubicBezTo>
                  <a:cubicBezTo>
                    <a:pt x="614394" y="3757518"/>
                    <a:pt x="612163" y="3751678"/>
                    <a:pt x="642937" y="3714750"/>
                  </a:cubicBezTo>
                  <a:cubicBezTo>
                    <a:pt x="655872" y="3699228"/>
                    <a:pt x="672865" y="3687410"/>
                    <a:pt x="685800" y="3671888"/>
                  </a:cubicBezTo>
                  <a:cubicBezTo>
                    <a:pt x="696793" y="3658696"/>
                    <a:pt x="704394" y="3642998"/>
                    <a:pt x="714375" y="3629025"/>
                  </a:cubicBezTo>
                  <a:cubicBezTo>
                    <a:pt x="728216" y="3609648"/>
                    <a:pt x="744617" y="3592068"/>
                    <a:pt x="757237" y="3571875"/>
                  </a:cubicBezTo>
                  <a:cubicBezTo>
                    <a:pt x="768525" y="3553814"/>
                    <a:pt x="772177" y="3531087"/>
                    <a:pt x="785812" y="3514725"/>
                  </a:cubicBezTo>
                  <a:cubicBezTo>
                    <a:pt x="796805" y="3501533"/>
                    <a:pt x="814387" y="3495675"/>
                    <a:pt x="828675" y="3486150"/>
                  </a:cubicBezTo>
                  <a:cubicBezTo>
                    <a:pt x="838200" y="3471863"/>
                    <a:pt x="842963" y="3452813"/>
                    <a:pt x="857250" y="3443288"/>
                  </a:cubicBezTo>
                  <a:cubicBezTo>
                    <a:pt x="873588" y="3432396"/>
                    <a:pt x="895771" y="3435210"/>
                    <a:pt x="914400" y="3429000"/>
                  </a:cubicBezTo>
                  <a:cubicBezTo>
                    <a:pt x="938731" y="3420890"/>
                    <a:pt x="962898" y="3411895"/>
                    <a:pt x="985837" y="3400425"/>
                  </a:cubicBezTo>
                  <a:cubicBezTo>
                    <a:pt x="1001196" y="3392746"/>
                    <a:pt x="1012562" y="3377718"/>
                    <a:pt x="1028700" y="3371850"/>
                  </a:cubicBezTo>
                  <a:cubicBezTo>
                    <a:pt x="1065608" y="3358429"/>
                    <a:pt x="1105464" y="3354825"/>
                    <a:pt x="1143000" y="3343275"/>
                  </a:cubicBezTo>
                  <a:cubicBezTo>
                    <a:pt x="1167513" y="3335733"/>
                    <a:pt x="1189924" y="3322242"/>
                    <a:pt x="1214437" y="3314700"/>
                  </a:cubicBezTo>
                  <a:cubicBezTo>
                    <a:pt x="1251973" y="3303150"/>
                    <a:pt x="1291480" y="3298544"/>
                    <a:pt x="1328737" y="3286125"/>
                  </a:cubicBezTo>
                  <a:lnTo>
                    <a:pt x="1371600" y="3271838"/>
                  </a:lnTo>
                  <a:cubicBezTo>
                    <a:pt x="1390650" y="3257550"/>
                    <a:pt x="1408075" y="3240789"/>
                    <a:pt x="1428750" y="3228975"/>
                  </a:cubicBezTo>
                  <a:cubicBezTo>
                    <a:pt x="1441826" y="3221503"/>
                    <a:pt x="1458142" y="3221423"/>
                    <a:pt x="1471612" y="3214688"/>
                  </a:cubicBezTo>
                  <a:cubicBezTo>
                    <a:pt x="1486971" y="3207009"/>
                    <a:pt x="1500187" y="3195638"/>
                    <a:pt x="1514475" y="3186113"/>
                  </a:cubicBezTo>
                  <a:cubicBezTo>
                    <a:pt x="1528794" y="3143153"/>
                    <a:pt x="1526562" y="3137318"/>
                    <a:pt x="1557337" y="3100388"/>
                  </a:cubicBezTo>
                  <a:cubicBezTo>
                    <a:pt x="1570272" y="3084866"/>
                    <a:pt x="1588456" y="3073967"/>
                    <a:pt x="1600200" y="3057525"/>
                  </a:cubicBezTo>
                  <a:cubicBezTo>
                    <a:pt x="1612580" y="3040194"/>
                    <a:pt x="1616395" y="3017706"/>
                    <a:pt x="1628775" y="3000375"/>
                  </a:cubicBezTo>
                  <a:cubicBezTo>
                    <a:pt x="1640519" y="2983933"/>
                    <a:pt x="1658702" y="2973035"/>
                    <a:pt x="1671637" y="2957513"/>
                  </a:cubicBezTo>
                  <a:cubicBezTo>
                    <a:pt x="1682630" y="2944321"/>
                    <a:pt x="1689219" y="2927842"/>
                    <a:pt x="1700212" y="2914650"/>
                  </a:cubicBezTo>
                  <a:cubicBezTo>
                    <a:pt x="1713147" y="2899128"/>
                    <a:pt x="1730140" y="2887310"/>
                    <a:pt x="1743075" y="2871788"/>
                  </a:cubicBezTo>
                  <a:cubicBezTo>
                    <a:pt x="1754068" y="2858596"/>
                    <a:pt x="1759508" y="2841067"/>
                    <a:pt x="1771650" y="2828925"/>
                  </a:cubicBezTo>
                  <a:cubicBezTo>
                    <a:pt x="1783792" y="2816783"/>
                    <a:pt x="1800775" y="2810653"/>
                    <a:pt x="1814512" y="2800350"/>
                  </a:cubicBezTo>
                  <a:cubicBezTo>
                    <a:pt x="1950266" y="2698535"/>
                    <a:pt x="1831912" y="2779226"/>
                    <a:pt x="1928812" y="2714625"/>
                  </a:cubicBezTo>
                  <a:cubicBezTo>
                    <a:pt x="1973263" y="2647950"/>
                    <a:pt x="1936749" y="2690814"/>
                    <a:pt x="2000250" y="2643188"/>
                  </a:cubicBezTo>
                  <a:cubicBezTo>
                    <a:pt x="2093432" y="2573301"/>
                    <a:pt x="2037826" y="2597325"/>
                    <a:pt x="2114550" y="2571750"/>
                  </a:cubicBezTo>
                  <a:cubicBezTo>
                    <a:pt x="2219250" y="2487990"/>
                    <a:pt x="2158712" y="2528238"/>
                    <a:pt x="2300287" y="2457450"/>
                  </a:cubicBezTo>
                  <a:lnTo>
                    <a:pt x="2300287" y="2457450"/>
                  </a:lnTo>
                  <a:cubicBezTo>
                    <a:pt x="2314575" y="2447925"/>
                    <a:pt x="2326703" y="2433809"/>
                    <a:pt x="2343150" y="2428875"/>
                  </a:cubicBezTo>
                  <a:cubicBezTo>
                    <a:pt x="2375406" y="2419198"/>
                    <a:pt x="2409825" y="2419350"/>
                    <a:pt x="2443162" y="2414588"/>
                  </a:cubicBezTo>
                  <a:cubicBezTo>
                    <a:pt x="2471737" y="2386013"/>
                    <a:pt x="2497111" y="2353830"/>
                    <a:pt x="2528887" y="2328863"/>
                  </a:cubicBezTo>
                  <a:cubicBezTo>
                    <a:pt x="2564216" y="2301105"/>
                    <a:pt x="2643187" y="2257425"/>
                    <a:pt x="2643187" y="2257425"/>
                  </a:cubicBezTo>
                  <a:cubicBezTo>
                    <a:pt x="2657475" y="2233613"/>
                    <a:pt x="2668112" y="2207187"/>
                    <a:pt x="2686050" y="2185988"/>
                  </a:cubicBezTo>
                  <a:cubicBezTo>
                    <a:pt x="2720854" y="2144856"/>
                    <a:pt x="2776253" y="2119881"/>
                    <a:pt x="2800350" y="2071688"/>
                  </a:cubicBezTo>
                  <a:cubicBezTo>
                    <a:pt x="2809875" y="2052638"/>
                    <a:pt x="2815064" y="2030709"/>
                    <a:pt x="2828925" y="2014538"/>
                  </a:cubicBezTo>
                  <a:cubicBezTo>
                    <a:pt x="2857874" y="1980764"/>
                    <a:pt x="2896503" y="1970900"/>
                    <a:pt x="2928937" y="1943100"/>
                  </a:cubicBezTo>
                  <a:cubicBezTo>
                    <a:pt x="2949392" y="1925567"/>
                    <a:pt x="2969257" y="1906987"/>
                    <a:pt x="2986087" y="1885950"/>
                  </a:cubicBezTo>
                  <a:cubicBezTo>
                    <a:pt x="3035798" y="1823811"/>
                    <a:pt x="3062113" y="1747962"/>
                    <a:pt x="3128962" y="1700213"/>
                  </a:cubicBezTo>
                  <a:cubicBezTo>
                    <a:pt x="3141217" y="1691459"/>
                    <a:pt x="3157537" y="1690688"/>
                    <a:pt x="3171825" y="1685925"/>
                  </a:cubicBezTo>
                  <a:cubicBezTo>
                    <a:pt x="3186112" y="1671638"/>
                    <a:pt x="3197641" y="1653911"/>
                    <a:pt x="3214687" y="1643063"/>
                  </a:cubicBezTo>
                  <a:cubicBezTo>
                    <a:pt x="3349875" y="1557034"/>
                    <a:pt x="3290672" y="1612215"/>
                    <a:pt x="3400425" y="1557338"/>
                  </a:cubicBezTo>
                  <a:cubicBezTo>
                    <a:pt x="3499095" y="1508003"/>
                    <a:pt x="3381492" y="1544212"/>
                    <a:pt x="3500437" y="1514475"/>
                  </a:cubicBezTo>
                  <a:cubicBezTo>
                    <a:pt x="3514725" y="1504950"/>
                    <a:pt x="3529327" y="1495881"/>
                    <a:pt x="3543300" y="1485900"/>
                  </a:cubicBezTo>
                  <a:cubicBezTo>
                    <a:pt x="3592985" y="1450411"/>
                    <a:pt x="3601069" y="1435663"/>
                    <a:pt x="3657600" y="1414463"/>
                  </a:cubicBezTo>
                  <a:cubicBezTo>
                    <a:pt x="3675986" y="1407568"/>
                    <a:pt x="3695700" y="1404938"/>
                    <a:pt x="3714750" y="1400175"/>
                  </a:cubicBezTo>
                  <a:cubicBezTo>
                    <a:pt x="3738562" y="1385888"/>
                    <a:pt x="3761349" y="1369732"/>
                    <a:pt x="3786187" y="1357313"/>
                  </a:cubicBezTo>
                  <a:cubicBezTo>
                    <a:pt x="3799658" y="1350578"/>
                    <a:pt x="3815579" y="1349760"/>
                    <a:pt x="3829050" y="1343025"/>
                  </a:cubicBezTo>
                  <a:cubicBezTo>
                    <a:pt x="3844408" y="1335346"/>
                    <a:pt x="3856221" y="1321424"/>
                    <a:pt x="3871912" y="1314450"/>
                  </a:cubicBezTo>
                  <a:cubicBezTo>
                    <a:pt x="3899437" y="1302217"/>
                    <a:pt x="3957637" y="1285875"/>
                    <a:pt x="3957637" y="1285875"/>
                  </a:cubicBezTo>
                  <a:cubicBezTo>
                    <a:pt x="3986212" y="1257300"/>
                    <a:pt x="4025290" y="1236295"/>
                    <a:pt x="4043362" y="1200150"/>
                  </a:cubicBezTo>
                  <a:cubicBezTo>
                    <a:pt x="4052887" y="1181100"/>
                    <a:pt x="4063547" y="1162576"/>
                    <a:pt x="4071937" y="1143000"/>
                  </a:cubicBezTo>
                  <a:cubicBezTo>
                    <a:pt x="4077870" y="1129157"/>
                    <a:pt x="4079490" y="1113608"/>
                    <a:pt x="4086225" y="1100138"/>
                  </a:cubicBezTo>
                  <a:cubicBezTo>
                    <a:pt x="4093904" y="1084779"/>
                    <a:pt x="4105275" y="1071563"/>
                    <a:pt x="4114800" y="1057275"/>
                  </a:cubicBezTo>
                  <a:cubicBezTo>
                    <a:pt x="4110037" y="1028700"/>
                    <a:pt x="4106193" y="999957"/>
                    <a:pt x="4100512" y="971550"/>
                  </a:cubicBezTo>
                  <a:cubicBezTo>
                    <a:pt x="4087581" y="906896"/>
                    <a:pt x="4070631" y="903378"/>
                    <a:pt x="4100512" y="828675"/>
                  </a:cubicBezTo>
                  <a:cubicBezTo>
                    <a:pt x="4109356" y="806566"/>
                    <a:pt x="4129534" y="790902"/>
                    <a:pt x="4143375" y="771525"/>
                  </a:cubicBezTo>
                  <a:cubicBezTo>
                    <a:pt x="4204739" y="685616"/>
                    <a:pt x="4130184" y="767132"/>
                    <a:pt x="4257675" y="671513"/>
                  </a:cubicBezTo>
                  <a:cubicBezTo>
                    <a:pt x="4293516" y="644632"/>
                    <a:pt x="4365368" y="589091"/>
                    <a:pt x="4400550" y="571500"/>
                  </a:cubicBezTo>
                  <a:cubicBezTo>
                    <a:pt x="4438650" y="552450"/>
                    <a:pt x="4473080" y="522704"/>
                    <a:pt x="4514850" y="514350"/>
                  </a:cubicBezTo>
                  <a:lnTo>
                    <a:pt x="4586287" y="500063"/>
                  </a:lnTo>
                  <a:cubicBezTo>
                    <a:pt x="4709793" y="425959"/>
                    <a:pt x="4604165" y="484180"/>
                    <a:pt x="4729162" y="428625"/>
                  </a:cubicBezTo>
                  <a:cubicBezTo>
                    <a:pt x="4748625" y="419975"/>
                    <a:pt x="4766537" y="407960"/>
                    <a:pt x="4786312" y="400050"/>
                  </a:cubicBezTo>
                  <a:cubicBezTo>
                    <a:pt x="4904019" y="352967"/>
                    <a:pt x="4847657" y="396903"/>
                    <a:pt x="4957762" y="314325"/>
                  </a:cubicBezTo>
                  <a:cubicBezTo>
                    <a:pt x="4976812" y="300038"/>
                    <a:pt x="4995535" y="285304"/>
                    <a:pt x="5014912" y="271463"/>
                  </a:cubicBezTo>
                  <a:cubicBezTo>
                    <a:pt x="5028885" y="261482"/>
                    <a:pt x="5057775" y="260060"/>
                    <a:pt x="5057775" y="242888"/>
                  </a:cubicBezTo>
                  <a:cubicBezTo>
                    <a:pt x="5057775" y="227828"/>
                    <a:pt x="5029200" y="252413"/>
                    <a:pt x="5014912" y="257175"/>
                  </a:cubicBezTo>
                  <a:cubicBezTo>
                    <a:pt x="5000465" y="278846"/>
                    <a:pt x="4972050" y="313323"/>
                    <a:pt x="4972050" y="342900"/>
                  </a:cubicBezTo>
                  <a:cubicBezTo>
                    <a:pt x="4972050" y="357960"/>
                    <a:pt x="4977983" y="373232"/>
                    <a:pt x="4986337" y="385763"/>
                  </a:cubicBezTo>
                  <a:cubicBezTo>
                    <a:pt x="4997545" y="402575"/>
                    <a:pt x="5009387" y="424662"/>
                    <a:pt x="5029200" y="428625"/>
                  </a:cubicBezTo>
                  <a:cubicBezTo>
                    <a:pt x="5108727" y="444530"/>
                    <a:pt x="5191125" y="438150"/>
                    <a:pt x="5272087" y="442913"/>
                  </a:cubicBezTo>
                  <a:cubicBezTo>
                    <a:pt x="5267325" y="461963"/>
                    <a:pt x="5264695" y="481677"/>
                    <a:pt x="5257800" y="500063"/>
                  </a:cubicBezTo>
                  <a:cubicBezTo>
                    <a:pt x="5247622" y="527205"/>
                    <a:pt x="5200004" y="610461"/>
                    <a:pt x="5186362" y="628650"/>
                  </a:cubicBezTo>
                  <a:cubicBezTo>
                    <a:pt x="5174239" y="644814"/>
                    <a:pt x="5155087" y="654960"/>
                    <a:pt x="5143500" y="671513"/>
                  </a:cubicBezTo>
                  <a:cubicBezTo>
                    <a:pt x="5121481" y="702969"/>
                    <a:pt x="5106964" y="739132"/>
                    <a:pt x="5086350" y="771525"/>
                  </a:cubicBezTo>
                  <a:cubicBezTo>
                    <a:pt x="5073566" y="791615"/>
                    <a:pt x="5056364" y="808644"/>
                    <a:pt x="5043487" y="828675"/>
                  </a:cubicBezTo>
                  <a:cubicBezTo>
                    <a:pt x="5013453" y="875394"/>
                    <a:pt x="4986870" y="924249"/>
                    <a:pt x="4957762" y="971550"/>
                  </a:cubicBezTo>
                  <a:cubicBezTo>
                    <a:pt x="4906647" y="1054612"/>
                    <a:pt x="4952430" y="972407"/>
                    <a:pt x="4886325" y="1071563"/>
                  </a:cubicBezTo>
                  <a:cubicBezTo>
                    <a:pt x="4828686" y="1158021"/>
                    <a:pt x="4855235" y="1123654"/>
                    <a:pt x="4814887" y="1214438"/>
                  </a:cubicBezTo>
                  <a:cubicBezTo>
                    <a:pt x="4806237" y="1233901"/>
                    <a:pt x="4794222" y="1251813"/>
                    <a:pt x="4786312" y="1271588"/>
                  </a:cubicBezTo>
                  <a:cubicBezTo>
                    <a:pt x="4775125" y="1299554"/>
                    <a:pt x="4757737" y="1357313"/>
                    <a:pt x="4757737" y="1357313"/>
                  </a:cubicBezTo>
                  <a:cubicBezTo>
                    <a:pt x="4762500" y="1390650"/>
                    <a:pt x="4750466" y="1431455"/>
                    <a:pt x="4772025" y="1457325"/>
                  </a:cubicBezTo>
                  <a:cubicBezTo>
                    <a:pt x="4789157" y="1477883"/>
                    <a:pt x="4862399" y="1419818"/>
                    <a:pt x="4872037" y="1414463"/>
                  </a:cubicBezTo>
                  <a:cubicBezTo>
                    <a:pt x="5069742" y="1304626"/>
                    <a:pt x="4824912" y="1460166"/>
                    <a:pt x="5086350" y="1285875"/>
                  </a:cubicBezTo>
                  <a:cubicBezTo>
                    <a:pt x="5114925" y="1266825"/>
                    <a:pt x="5141358" y="1244084"/>
                    <a:pt x="5172075" y="1228725"/>
                  </a:cubicBezTo>
                  <a:cubicBezTo>
                    <a:pt x="5229225" y="1200150"/>
                    <a:pt x="5290361" y="1178443"/>
                    <a:pt x="5343525" y="1143000"/>
                  </a:cubicBezTo>
                  <a:cubicBezTo>
                    <a:pt x="5587408" y="980412"/>
                    <a:pt x="5284527" y="1185908"/>
                    <a:pt x="5500687" y="1028700"/>
                  </a:cubicBezTo>
                  <a:cubicBezTo>
                    <a:pt x="5528461" y="1008500"/>
                    <a:pt x="5560744" y="994366"/>
                    <a:pt x="5586412" y="971550"/>
                  </a:cubicBezTo>
                  <a:cubicBezTo>
                    <a:pt x="5604210" y="955730"/>
                    <a:pt x="5613594" y="932321"/>
                    <a:pt x="5629275" y="914400"/>
                  </a:cubicBezTo>
                  <a:cubicBezTo>
                    <a:pt x="5726284" y="803534"/>
                    <a:pt x="5653815" y="906164"/>
                    <a:pt x="5715000" y="814388"/>
                  </a:cubicBezTo>
                  <a:cubicBezTo>
                    <a:pt x="5719762" y="800100"/>
                    <a:pt x="5722552" y="784996"/>
                    <a:pt x="5729287" y="771525"/>
                  </a:cubicBezTo>
                  <a:cubicBezTo>
                    <a:pt x="5736966" y="756166"/>
                    <a:pt x="5751098" y="744446"/>
                    <a:pt x="5757862" y="728663"/>
                  </a:cubicBezTo>
                  <a:cubicBezTo>
                    <a:pt x="5765597" y="710614"/>
                    <a:pt x="5765255" y="689899"/>
                    <a:pt x="5772150" y="671513"/>
                  </a:cubicBezTo>
                  <a:cubicBezTo>
                    <a:pt x="5787688" y="630080"/>
                    <a:pt x="5805613" y="607031"/>
                    <a:pt x="5829300" y="571500"/>
                  </a:cubicBezTo>
                  <a:cubicBezTo>
                    <a:pt x="5855552" y="492743"/>
                    <a:pt x="5826774" y="557778"/>
                    <a:pt x="5900737" y="471488"/>
                  </a:cubicBezTo>
                  <a:cubicBezTo>
                    <a:pt x="5911912" y="458450"/>
                    <a:pt x="5917170" y="440767"/>
                    <a:pt x="5929312" y="428625"/>
                  </a:cubicBezTo>
                  <a:cubicBezTo>
                    <a:pt x="5955528" y="402409"/>
                    <a:pt x="5999444" y="390150"/>
                    <a:pt x="6029325" y="371475"/>
                  </a:cubicBezTo>
                  <a:cubicBezTo>
                    <a:pt x="6049518" y="358855"/>
                    <a:pt x="6068395" y="344110"/>
                    <a:pt x="6086475" y="328613"/>
                  </a:cubicBezTo>
                  <a:cubicBezTo>
                    <a:pt x="6101816" y="315463"/>
                    <a:pt x="6112290" y="296598"/>
                    <a:pt x="6129337" y="285750"/>
                  </a:cubicBezTo>
                  <a:cubicBezTo>
                    <a:pt x="6165274" y="262881"/>
                    <a:pt x="6209559" y="254158"/>
                    <a:pt x="6243637" y="228600"/>
                  </a:cubicBezTo>
                  <a:cubicBezTo>
                    <a:pt x="6262687" y="214313"/>
                    <a:pt x="6281279" y="199393"/>
                    <a:pt x="6300787" y="185738"/>
                  </a:cubicBezTo>
                  <a:cubicBezTo>
                    <a:pt x="6328922" y="166044"/>
                    <a:pt x="6362228" y="152872"/>
                    <a:pt x="6386512" y="128588"/>
                  </a:cubicBezTo>
                  <a:cubicBezTo>
                    <a:pt x="6453355" y="61745"/>
                    <a:pt x="6401900" y="104164"/>
                    <a:pt x="6486525" y="57150"/>
                  </a:cubicBezTo>
                  <a:cubicBezTo>
                    <a:pt x="6587747" y="916"/>
                    <a:pt x="6522468" y="26120"/>
                    <a:pt x="6600825" y="0"/>
                  </a:cubicBezTo>
                  <a:cubicBezTo>
                    <a:pt x="6596062" y="80963"/>
                    <a:pt x="6586537" y="161785"/>
                    <a:pt x="6586537" y="242888"/>
                  </a:cubicBezTo>
                  <a:cubicBezTo>
                    <a:pt x="6586537" y="290751"/>
                    <a:pt x="6566981" y="351919"/>
                    <a:pt x="6600825" y="385763"/>
                  </a:cubicBezTo>
                  <a:cubicBezTo>
                    <a:pt x="6614202" y="399140"/>
                    <a:pt x="6739452" y="365393"/>
                    <a:pt x="6772275" y="357188"/>
                  </a:cubicBezTo>
                  <a:cubicBezTo>
                    <a:pt x="6777037" y="371475"/>
                    <a:pt x="6789516" y="385282"/>
                    <a:pt x="6786562" y="400050"/>
                  </a:cubicBezTo>
                  <a:cubicBezTo>
                    <a:pt x="6774393" y="460894"/>
                    <a:pt x="6681860" y="607111"/>
                    <a:pt x="6657975" y="642938"/>
                  </a:cubicBezTo>
                  <a:cubicBezTo>
                    <a:pt x="6619875" y="700088"/>
                    <a:pt x="6574392" y="752954"/>
                    <a:pt x="6543675" y="814388"/>
                  </a:cubicBezTo>
                  <a:cubicBezTo>
                    <a:pt x="6529387" y="842963"/>
                    <a:pt x="6517471" y="872852"/>
                    <a:pt x="6500812" y="900113"/>
                  </a:cubicBezTo>
                  <a:cubicBezTo>
                    <a:pt x="6464996" y="958721"/>
                    <a:pt x="6421850" y="1012665"/>
                    <a:pt x="6386512" y="1071563"/>
                  </a:cubicBezTo>
                  <a:cubicBezTo>
                    <a:pt x="6372225" y="1095375"/>
                    <a:pt x="6358559" y="1119572"/>
                    <a:pt x="6343650" y="1143000"/>
                  </a:cubicBezTo>
                  <a:cubicBezTo>
                    <a:pt x="6325212" y="1171974"/>
                    <a:pt x="6306194" y="1200590"/>
                    <a:pt x="6286500" y="1228725"/>
                  </a:cubicBezTo>
                  <a:cubicBezTo>
                    <a:pt x="6272844" y="1248233"/>
                    <a:pt x="6256846" y="1266062"/>
                    <a:pt x="6243637" y="1285875"/>
                  </a:cubicBezTo>
                  <a:cubicBezTo>
                    <a:pt x="6228233" y="1308981"/>
                    <a:pt x="6214261" y="1333038"/>
                    <a:pt x="6200775" y="1357313"/>
                  </a:cubicBezTo>
                  <a:cubicBezTo>
                    <a:pt x="6129531" y="1485554"/>
                    <a:pt x="6232765" y="1333710"/>
                    <a:pt x="6086475" y="1528763"/>
                  </a:cubicBezTo>
                  <a:cubicBezTo>
                    <a:pt x="6072187" y="1547813"/>
                    <a:pt x="6054261" y="1564614"/>
                    <a:pt x="6043612" y="1585913"/>
                  </a:cubicBezTo>
                  <a:cubicBezTo>
                    <a:pt x="6021265" y="1630607"/>
                    <a:pt x="6015617" y="1656964"/>
                    <a:pt x="5972175" y="1685925"/>
                  </a:cubicBezTo>
                  <a:cubicBezTo>
                    <a:pt x="5959644" y="1694279"/>
                    <a:pt x="5943600" y="1695450"/>
                    <a:pt x="5929312" y="1700213"/>
                  </a:cubicBezTo>
                  <a:cubicBezTo>
                    <a:pt x="5910262" y="1719263"/>
                    <a:pt x="5872162" y="1730422"/>
                    <a:pt x="5872162" y="1757363"/>
                  </a:cubicBezTo>
                  <a:cubicBezTo>
                    <a:pt x="5872162" y="1776999"/>
                    <a:pt x="5909676" y="1771650"/>
                    <a:pt x="5929312" y="1771650"/>
                  </a:cubicBezTo>
                  <a:cubicBezTo>
                    <a:pt x="5948948" y="1771650"/>
                    <a:pt x="5967833" y="1763572"/>
                    <a:pt x="5986462" y="1757363"/>
                  </a:cubicBezTo>
                  <a:cubicBezTo>
                    <a:pt x="6071690" y="1728954"/>
                    <a:pt x="6050218" y="1723566"/>
                    <a:pt x="6143625" y="1700213"/>
                  </a:cubicBezTo>
                  <a:cubicBezTo>
                    <a:pt x="6162675" y="1695450"/>
                    <a:pt x="6181967" y="1691568"/>
                    <a:pt x="6200775" y="1685925"/>
                  </a:cubicBezTo>
                  <a:cubicBezTo>
                    <a:pt x="6245893" y="1672389"/>
                    <a:pt x="6313826" y="1648826"/>
                    <a:pt x="6357937" y="1628775"/>
                  </a:cubicBezTo>
                  <a:cubicBezTo>
                    <a:pt x="6387021" y="1615555"/>
                    <a:pt x="6413844" y="1597381"/>
                    <a:pt x="6443662" y="1585913"/>
                  </a:cubicBezTo>
                  <a:cubicBezTo>
                    <a:pt x="6476023" y="1573467"/>
                    <a:pt x="6511314" y="1569784"/>
                    <a:pt x="6543675" y="1557338"/>
                  </a:cubicBezTo>
                  <a:cubicBezTo>
                    <a:pt x="6573493" y="1545869"/>
                    <a:pt x="6599910" y="1526763"/>
                    <a:pt x="6629400" y="1514475"/>
                  </a:cubicBezTo>
                  <a:cubicBezTo>
                    <a:pt x="6674740" y="1495583"/>
                    <a:pt x="6742262" y="1481936"/>
                    <a:pt x="6786562" y="1457325"/>
                  </a:cubicBezTo>
                  <a:cubicBezTo>
                    <a:pt x="6807378" y="1445761"/>
                    <a:pt x="6824335" y="1428304"/>
                    <a:pt x="6843712" y="1414463"/>
                  </a:cubicBezTo>
                  <a:cubicBezTo>
                    <a:pt x="6857685" y="1404482"/>
                    <a:pt x="6872287" y="1395413"/>
                    <a:pt x="6886575" y="1385888"/>
                  </a:cubicBezTo>
                  <a:cubicBezTo>
                    <a:pt x="6900862" y="1362075"/>
                    <a:pt x="6911365" y="1335535"/>
                    <a:pt x="6929437" y="1314450"/>
                  </a:cubicBezTo>
                  <a:cubicBezTo>
                    <a:pt x="6940612" y="1301412"/>
                    <a:pt x="6959262" y="1297050"/>
                    <a:pt x="6972300" y="1285875"/>
                  </a:cubicBezTo>
                  <a:cubicBezTo>
                    <a:pt x="6992755" y="1268342"/>
                    <a:pt x="7008995" y="1246258"/>
                    <a:pt x="7029450" y="1228725"/>
                  </a:cubicBezTo>
                  <a:cubicBezTo>
                    <a:pt x="7042487" y="1217550"/>
                    <a:pt x="7058339" y="1210131"/>
                    <a:pt x="7072312" y="1200150"/>
                  </a:cubicBezTo>
                  <a:cubicBezTo>
                    <a:pt x="7091689" y="1186309"/>
                    <a:pt x="7111382" y="1172785"/>
                    <a:pt x="7129462" y="1157288"/>
                  </a:cubicBezTo>
                  <a:cubicBezTo>
                    <a:pt x="7144803" y="1144138"/>
                    <a:pt x="7155883" y="1126169"/>
                    <a:pt x="7172325" y="1114425"/>
                  </a:cubicBezTo>
                  <a:cubicBezTo>
                    <a:pt x="7189656" y="1102045"/>
                    <a:pt x="7210983" y="1096417"/>
                    <a:pt x="7229475" y="1085850"/>
                  </a:cubicBezTo>
                  <a:cubicBezTo>
                    <a:pt x="7244384" y="1077331"/>
                    <a:pt x="7258050" y="1066800"/>
                    <a:pt x="7272337" y="1057275"/>
                  </a:cubicBezTo>
                  <a:cubicBezTo>
                    <a:pt x="7277100" y="1071563"/>
                    <a:pt x="7286625" y="1085077"/>
                    <a:pt x="7286625" y="1100138"/>
                  </a:cubicBezTo>
                  <a:cubicBezTo>
                    <a:pt x="7286625" y="1256999"/>
                    <a:pt x="7283941" y="1253747"/>
                    <a:pt x="7258050" y="1357313"/>
                  </a:cubicBezTo>
                  <a:cubicBezTo>
                    <a:pt x="7253287" y="1423988"/>
                    <a:pt x="7262624" y="1493209"/>
                    <a:pt x="7243762" y="1557338"/>
                  </a:cubicBezTo>
                  <a:cubicBezTo>
                    <a:pt x="7237043" y="1580183"/>
                    <a:pt x="7204692" y="1584703"/>
                    <a:pt x="7186612" y="1600200"/>
                  </a:cubicBezTo>
                  <a:cubicBezTo>
                    <a:pt x="7110158" y="1665732"/>
                    <a:pt x="7182473" y="1636609"/>
                    <a:pt x="7058025" y="1657350"/>
                  </a:cubicBezTo>
                  <a:cubicBezTo>
                    <a:pt x="6849438" y="1761645"/>
                    <a:pt x="7130948" y="1616458"/>
                    <a:pt x="6800850" y="1814513"/>
                  </a:cubicBezTo>
                  <a:cubicBezTo>
                    <a:pt x="6777037" y="1828800"/>
                    <a:pt x="6751097" y="1840027"/>
                    <a:pt x="6729412" y="1857375"/>
                  </a:cubicBezTo>
                  <a:cubicBezTo>
                    <a:pt x="6703115" y="1878412"/>
                    <a:pt x="6684039" y="1907488"/>
                    <a:pt x="6657975" y="1928813"/>
                  </a:cubicBezTo>
                  <a:cubicBezTo>
                    <a:pt x="6631395" y="1950560"/>
                    <a:pt x="6599359" y="1964879"/>
                    <a:pt x="6572250" y="1985963"/>
                  </a:cubicBezTo>
                  <a:cubicBezTo>
                    <a:pt x="6556301" y="1998368"/>
                    <a:pt x="6544728" y="2015675"/>
                    <a:pt x="6529387" y="2028825"/>
                  </a:cubicBezTo>
                  <a:cubicBezTo>
                    <a:pt x="6446687" y="2099711"/>
                    <a:pt x="6493965" y="2039097"/>
                    <a:pt x="6443662" y="2114550"/>
                  </a:cubicBezTo>
                  <a:cubicBezTo>
                    <a:pt x="6448425" y="2147888"/>
                    <a:pt x="6457950" y="2180887"/>
                    <a:pt x="6457950" y="2214563"/>
                  </a:cubicBezTo>
                  <a:cubicBezTo>
                    <a:pt x="6457950" y="2252758"/>
                    <a:pt x="6418200" y="2288475"/>
                    <a:pt x="6400800" y="2314575"/>
                  </a:cubicBezTo>
                  <a:cubicBezTo>
                    <a:pt x="6385396" y="2337681"/>
                    <a:pt x="6370356" y="2361175"/>
                    <a:pt x="6357937" y="2386013"/>
                  </a:cubicBezTo>
                  <a:cubicBezTo>
                    <a:pt x="6351202" y="2399483"/>
                    <a:pt x="6349767" y="2415113"/>
                    <a:pt x="6343650" y="2428875"/>
                  </a:cubicBezTo>
                  <a:cubicBezTo>
                    <a:pt x="6337672" y="2442326"/>
                    <a:pt x="6294556" y="2535119"/>
                    <a:pt x="6272212" y="2557463"/>
                  </a:cubicBezTo>
                  <a:cubicBezTo>
                    <a:pt x="6260070" y="2569605"/>
                    <a:pt x="6243637" y="2576513"/>
                    <a:pt x="6229350" y="2586038"/>
                  </a:cubicBezTo>
                  <a:cubicBezTo>
                    <a:pt x="6218074" y="2619864"/>
                    <a:pt x="6200775" y="2665851"/>
                    <a:pt x="6200775" y="2700338"/>
                  </a:cubicBezTo>
                  <a:cubicBezTo>
                    <a:pt x="6200775" y="2748201"/>
                    <a:pt x="6204300" y="2796576"/>
                    <a:pt x="6215062" y="2843213"/>
                  </a:cubicBezTo>
                  <a:cubicBezTo>
                    <a:pt x="6218923" y="2859945"/>
                    <a:pt x="6235958" y="2870717"/>
                    <a:pt x="6243637" y="2886075"/>
                  </a:cubicBezTo>
                  <a:cubicBezTo>
                    <a:pt x="6302790" y="3004380"/>
                    <a:pt x="6204609" y="2848965"/>
                    <a:pt x="6286500" y="2971800"/>
                  </a:cubicBezTo>
                  <a:cubicBezTo>
                    <a:pt x="6281737" y="3000375"/>
                    <a:pt x="6285167" y="3031614"/>
                    <a:pt x="6272212" y="3057525"/>
                  </a:cubicBezTo>
                  <a:cubicBezTo>
                    <a:pt x="6264533" y="3072883"/>
                    <a:pt x="6244259" y="3077581"/>
                    <a:pt x="6229350" y="3086100"/>
                  </a:cubicBezTo>
                  <a:cubicBezTo>
                    <a:pt x="6165648" y="3122502"/>
                    <a:pt x="6175790" y="3113957"/>
                    <a:pt x="6100762" y="3128963"/>
                  </a:cubicBezTo>
                  <a:cubicBezTo>
                    <a:pt x="6013900" y="3186871"/>
                    <a:pt x="6106191" y="3132285"/>
                    <a:pt x="6000750" y="3171825"/>
                  </a:cubicBezTo>
                  <a:cubicBezTo>
                    <a:pt x="5980808" y="3179303"/>
                    <a:pt x="5963176" y="3192010"/>
                    <a:pt x="5943600" y="3200400"/>
                  </a:cubicBezTo>
                  <a:cubicBezTo>
                    <a:pt x="5929757" y="3206333"/>
                    <a:pt x="5913902" y="3207374"/>
                    <a:pt x="5900737" y="3214688"/>
                  </a:cubicBezTo>
                  <a:cubicBezTo>
                    <a:pt x="5870716" y="3231366"/>
                    <a:pt x="5815012" y="3271838"/>
                    <a:pt x="5815012" y="3271838"/>
                  </a:cubicBezTo>
                  <a:cubicBezTo>
                    <a:pt x="5754077" y="3353086"/>
                    <a:pt x="5779681" y="3306396"/>
                    <a:pt x="5743575" y="3414713"/>
                  </a:cubicBezTo>
                  <a:cubicBezTo>
                    <a:pt x="5738812" y="3429000"/>
                    <a:pt x="5732940" y="3442964"/>
                    <a:pt x="5729287" y="3457575"/>
                  </a:cubicBezTo>
                  <a:cubicBezTo>
                    <a:pt x="5724525" y="3476625"/>
                    <a:pt x="5727931" y="3499947"/>
                    <a:pt x="5715000" y="3514725"/>
                  </a:cubicBezTo>
                  <a:cubicBezTo>
                    <a:pt x="5692385" y="3540571"/>
                    <a:pt x="5629275" y="3571875"/>
                    <a:pt x="5629275" y="3571875"/>
                  </a:cubicBezTo>
                  <a:cubicBezTo>
                    <a:pt x="5619750" y="3586163"/>
                    <a:pt x="5612842" y="3602596"/>
                    <a:pt x="5600700" y="3614738"/>
                  </a:cubicBezTo>
                  <a:cubicBezTo>
                    <a:pt x="5588558" y="3626880"/>
                    <a:pt x="5566938" y="3628752"/>
                    <a:pt x="5557837" y="3643313"/>
                  </a:cubicBezTo>
                  <a:cubicBezTo>
                    <a:pt x="5557835" y="3643317"/>
                    <a:pt x="5522120" y="3750466"/>
                    <a:pt x="5514975" y="3771900"/>
                  </a:cubicBezTo>
                  <a:cubicBezTo>
                    <a:pt x="5510212" y="3786188"/>
                    <a:pt x="5513218" y="3806409"/>
                    <a:pt x="5500687" y="3814763"/>
                  </a:cubicBezTo>
                  <a:lnTo>
                    <a:pt x="5457825" y="3843338"/>
                  </a:lnTo>
                  <a:cubicBezTo>
                    <a:pt x="5438775" y="3871913"/>
                    <a:pt x="5411536" y="3896483"/>
                    <a:pt x="5400675" y="3929063"/>
                  </a:cubicBezTo>
                  <a:cubicBezTo>
                    <a:pt x="5395912" y="3943350"/>
                    <a:pt x="5394741" y="3959394"/>
                    <a:pt x="5386387" y="3971925"/>
                  </a:cubicBezTo>
                  <a:cubicBezTo>
                    <a:pt x="5375179" y="3988737"/>
                    <a:pt x="5357812" y="4000500"/>
                    <a:pt x="5343525" y="4014788"/>
                  </a:cubicBezTo>
                  <a:cubicBezTo>
                    <a:pt x="5265781" y="4248020"/>
                    <a:pt x="5358381" y="3955366"/>
                    <a:pt x="5300662" y="4186238"/>
                  </a:cubicBezTo>
                  <a:cubicBezTo>
                    <a:pt x="5263800" y="4333685"/>
                    <a:pt x="5290424" y="4221001"/>
                    <a:pt x="5243512" y="4314825"/>
                  </a:cubicBezTo>
                  <a:cubicBezTo>
                    <a:pt x="5241382" y="4319085"/>
                    <a:pt x="5243512" y="4324350"/>
                    <a:pt x="5243512" y="4329113"/>
                  </a:cubicBezTo>
                  <a:lnTo>
                    <a:pt x="0" y="4371975"/>
                  </a:lnTo>
                  <a:close/>
                </a:path>
              </a:pathLst>
            </a:custGeom>
            <a:solidFill>
              <a:schemeClr val="bg1">
                <a:lumMod val="6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p:cNvSpPr/>
            <p:nvPr/>
          </p:nvSpPr>
          <p:spPr>
            <a:xfrm>
              <a:off x="7250112" y="7056223"/>
              <a:ext cx="1828202" cy="503452"/>
            </a:xfrm>
            <a:custGeom>
              <a:avLst/>
              <a:gdLst>
                <a:gd name="connsiteX0" fmla="*/ 0 w 3943350"/>
                <a:gd name="connsiteY0" fmla="*/ 1428750 h 1485900"/>
                <a:gd name="connsiteX1" fmla="*/ 0 w 3943350"/>
                <a:gd name="connsiteY1" fmla="*/ 1428750 h 1485900"/>
                <a:gd name="connsiteX2" fmla="*/ 142875 w 3943350"/>
                <a:gd name="connsiteY2" fmla="*/ 1328737 h 1485900"/>
                <a:gd name="connsiteX3" fmla="*/ 228600 w 3943350"/>
                <a:gd name="connsiteY3" fmla="*/ 1300162 h 1485900"/>
                <a:gd name="connsiteX4" fmla="*/ 328612 w 3943350"/>
                <a:gd name="connsiteY4" fmla="*/ 1257300 h 1485900"/>
                <a:gd name="connsiteX5" fmla="*/ 371475 w 3943350"/>
                <a:gd name="connsiteY5" fmla="*/ 1228725 h 1485900"/>
                <a:gd name="connsiteX6" fmla="*/ 400050 w 3943350"/>
                <a:gd name="connsiteY6" fmla="*/ 1185862 h 1485900"/>
                <a:gd name="connsiteX7" fmla="*/ 442912 w 3943350"/>
                <a:gd name="connsiteY7" fmla="*/ 1171575 h 1485900"/>
                <a:gd name="connsiteX8" fmla="*/ 528637 w 3943350"/>
                <a:gd name="connsiteY8" fmla="*/ 1114425 h 1485900"/>
                <a:gd name="connsiteX9" fmla="*/ 628650 w 3943350"/>
                <a:gd name="connsiteY9" fmla="*/ 971550 h 1485900"/>
                <a:gd name="connsiteX10" fmla="*/ 642937 w 3943350"/>
                <a:gd name="connsiteY10" fmla="*/ 914400 h 1485900"/>
                <a:gd name="connsiteX11" fmla="*/ 671512 w 3943350"/>
                <a:gd name="connsiteY11" fmla="*/ 842962 h 1485900"/>
                <a:gd name="connsiteX12" fmla="*/ 685800 w 3943350"/>
                <a:gd name="connsiteY12" fmla="*/ 800100 h 1485900"/>
                <a:gd name="connsiteX13" fmla="*/ 742950 w 3943350"/>
                <a:gd name="connsiteY13" fmla="*/ 671512 h 1485900"/>
                <a:gd name="connsiteX14" fmla="*/ 785812 w 3943350"/>
                <a:gd name="connsiteY14" fmla="*/ 685800 h 1485900"/>
                <a:gd name="connsiteX15" fmla="*/ 800100 w 3943350"/>
                <a:gd name="connsiteY15" fmla="*/ 728662 h 1485900"/>
                <a:gd name="connsiteX16" fmla="*/ 814387 w 3943350"/>
                <a:gd name="connsiteY16" fmla="*/ 1028700 h 1485900"/>
                <a:gd name="connsiteX17" fmla="*/ 857250 w 3943350"/>
                <a:gd name="connsiteY17" fmla="*/ 1042987 h 1485900"/>
                <a:gd name="connsiteX18" fmla="*/ 942975 w 3943350"/>
                <a:gd name="connsiteY18" fmla="*/ 1114425 h 1485900"/>
                <a:gd name="connsiteX19" fmla="*/ 985837 w 3943350"/>
                <a:gd name="connsiteY19" fmla="*/ 1143000 h 1485900"/>
                <a:gd name="connsiteX20" fmla="*/ 1085850 w 3943350"/>
                <a:gd name="connsiteY20" fmla="*/ 1114425 h 1485900"/>
                <a:gd name="connsiteX21" fmla="*/ 1128712 w 3943350"/>
                <a:gd name="connsiteY21" fmla="*/ 1085850 h 1485900"/>
                <a:gd name="connsiteX22" fmla="*/ 1171575 w 3943350"/>
                <a:gd name="connsiteY22" fmla="*/ 1114425 h 1485900"/>
                <a:gd name="connsiteX23" fmla="*/ 1257300 w 3943350"/>
                <a:gd name="connsiteY23" fmla="*/ 1143000 h 1485900"/>
                <a:gd name="connsiteX24" fmla="*/ 1357312 w 3943350"/>
                <a:gd name="connsiteY24" fmla="*/ 1128712 h 1485900"/>
                <a:gd name="connsiteX25" fmla="*/ 1385887 w 3943350"/>
                <a:gd name="connsiteY25" fmla="*/ 1085850 h 1485900"/>
                <a:gd name="connsiteX26" fmla="*/ 1428750 w 3943350"/>
                <a:gd name="connsiteY26" fmla="*/ 985837 h 1485900"/>
                <a:gd name="connsiteX27" fmla="*/ 1471612 w 3943350"/>
                <a:gd name="connsiteY27" fmla="*/ 971550 h 1485900"/>
                <a:gd name="connsiteX28" fmla="*/ 1543050 w 3943350"/>
                <a:gd name="connsiteY28" fmla="*/ 942975 h 1485900"/>
                <a:gd name="connsiteX29" fmla="*/ 1585912 w 3943350"/>
                <a:gd name="connsiteY29" fmla="*/ 928687 h 1485900"/>
                <a:gd name="connsiteX30" fmla="*/ 1643062 w 3943350"/>
                <a:gd name="connsiteY30" fmla="*/ 900112 h 1485900"/>
                <a:gd name="connsiteX31" fmla="*/ 1743075 w 3943350"/>
                <a:gd name="connsiteY31" fmla="*/ 885825 h 1485900"/>
                <a:gd name="connsiteX32" fmla="*/ 1885950 w 3943350"/>
                <a:gd name="connsiteY32" fmla="*/ 914400 h 1485900"/>
                <a:gd name="connsiteX33" fmla="*/ 1928812 w 3943350"/>
                <a:gd name="connsiteY33" fmla="*/ 928687 h 1485900"/>
                <a:gd name="connsiteX34" fmla="*/ 1971675 w 3943350"/>
                <a:gd name="connsiteY34" fmla="*/ 985837 h 1485900"/>
                <a:gd name="connsiteX35" fmla="*/ 1985962 w 3943350"/>
                <a:gd name="connsiteY35" fmla="*/ 1042987 h 1485900"/>
                <a:gd name="connsiteX36" fmla="*/ 2000250 w 3943350"/>
                <a:gd name="connsiteY36" fmla="*/ 1085850 h 1485900"/>
                <a:gd name="connsiteX37" fmla="*/ 2043112 w 3943350"/>
                <a:gd name="connsiteY37" fmla="*/ 1057275 h 1485900"/>
                <a:gd name="connsiteX38" fmla="*/ 2057400 w 3943350"/>
                <a:gd name="connsiteY38" fmla="*/ 1014412 h 1485900"/>
                <a:gd name="connsiteX39" fmla="*/ 2171700 w 3943350"/>
                <a:gd name="connsiteY39" fmla="*/ 857250 h 1485900"/>
                <a:gd name="connsiteX40" fmla="*/ 2228850 w 3943350"/>
                <a:gd name="connsiteY40" fmla="*/ 828675 h 1485900"/>
                <a:gd name="connsiteX41" fmla="*/ 2314575 w 3943350"/>
                <a:gd name="connsiteY41" fmla="*/ 800100 h 1485900"/>
                <a:gd name="connsiteX42" fmla="*/ 2357437 w 3943350"/>
                <a:gd name="connsiteY42" fmla="*/ 771525 h 1485900"/>
                <a:gd name="connsiteX43" fmla="*/ 2400300 w 3943350"/>
                <a:gd name="connsiteY43" fmla="*/ 757237 h 1485900"/>
                <a:gd name="connsiteX44" fmla="*/ 2443162 w 3943350"/>
                <a:gd name="connsiteY44" fmla="*/ 714375 h 1485900"/>
                <a:gd name="connsiteX45" fmla="*/ 2500312 w 3943350"/>
                <a:gd name="connsiteY45" fmla="*/ 700087 h 1485900"/>
                <a:gd name="connsiteX46" fmla="*/ 2543175 w 3943350"/>
                <a:gd name="connsiteY46" fmla="*/ 685800 h 1485900"/>
                <a:gd name="connsiteX47" fmla="*/ 2700337 w 3943350"/>
                <a:gd name="connsiteY47" fmla="*/ 628650 h 1485900"/>
                <a:gd name="connsiteX48" fmla="*/ 2814637 w 3943350"/>
                <a:gd name="connsiteY48" fmla="*/ 614362 h 1485900"/>
                <a:gd name="connsiteX49" fmla="*/ 2857500 w 3943350"/>
                <a:gd name="connsiteY49" fmla="*/ 571500 h 1485900"/>
                <a:gd name="connsiteX50" fmla="*/ 2828925 w 3943350"/>
                <a:gd name="connsiteY50" fmla="*/ 642937 h 1485900"/>
                <a:gd name="connsiteX51" fmla="*/ 2786062 w 3943350"/>
                <a:gd name="connsiteY51" fmla="*/ 728662 h 1485900"/>
                <a:gd name="connsiteX52" fmla="*/ 2814637 w 3943350"/>
                <a:gd name="connsiteY52" fmla="*/ 614362 h 1485900"/>
                <a:gd name="connsiteX53" fmla="*/ 2871787 w 3943350"/>
                <a:gd name="connsiteY53" fmla="*/ 514350 h 1485900"/>
                <a:gd name="connsiteX54" fmla="*/ 2914650 w 3943350"/>
                <a:gd name="connsiteY54" fmla="*/ 471487 h 1485900"/>
                <a:gd name="connsiteX55" fmla="*/ 2943225 w 3943350"/>
                <a:gd name="connsiteY55" fmla="*/ 414337 h 1485900"/>
                <a:gd name="connsiteX56" fmla="*/ 2971800 w 3943350"/>
                <a:gd name="connsiteY56" fmla="*/ 371475 h 1485900"/>
                <a:gd name="connsiteX57" fmla="*/ 3000375 w 3943350"/>
                <a:gd name="connsiteY57" fmla="*/ 314325 h 1485900"/>
                <a:gd name="connsiteX58" fmla="*/ 3043237 w 3943350"/>
                <a:gd name="connsiteY58" fmla="*/ 271462 h 1485900"/>
                <a:gd name="connsiteX59" fmla="*/ 3100387 w 3943350"/>
                <a:gd name="connsiteY59" fmla="*/ 157162 h 1485900"/>
                <a:gd name="connsiteX60" fmla="*/ 3143250 w 3943350"/>
                <a:gd name="connsiteY60" fmla="*/ 100012 h 1485900"/>
                <a:gd name="connsiteX61" fmla="*/ 3200400 w 3943350"/>
                <a:gd name="connsiteY61" fmla="*/ 28575 h 1485900"/>
                <a:gd name="connsiteX62" fmla="*/ 3286125 w 3943350"/>
                <a:gd name="connsiteY62" fmla="*/ 0 h 1485900"/>
                <a:gd name="connsiteX63" fmla="*/ 3328987 w 3943350"/>
                <a:gd name="connsiteY63" fmla="*/ 200025 h 1485900"/>
                <a:gd name="connsiteX64" fmla="*/ 3314700 w 3943350"/>
                <a:gd name="connsiteY64" fmla="*/ 385762 h 1485900"/>
                <a:gd name="connsiteX65" fmla="*/ 3300412 w 3943350"/>
                <a:gd name="connsiteY65" fmla="*/ 428625 h 1485900"/>
                <a:gd name="connsiteX66" fmla="*/ 3314700 w 3943350"/>
                <a:gd name="connsiteY66" fmla="*/ 500062 h 1485900"/>
                <a:gd name="connsiteX67" fmla="*/ 3414712 w 3943350"/>
                <a:gd name="connsiteY67" fmla="*/ 457200 h 1485900"/>
                <a:gd name="connsiteX68" fmla="*/ 3471862 w 3943350"/>
                <a:gd name="connsiteY68" fmla="*/ 400050 h 1485900"/>
                <a:gd name="connsiteX69" fmla="*/ 3514725 w 3943350"/>
                <a:gd name="connsiteY69" fmla="*/ 371475 h 1485900"/>
                <a:gd name="connsiteX70" fmla="*/ 3557587 w 3943350"/>
                <a:gd name="connsiteY70" fmla="*/ 314325 h 1485900"/>
                <a:gd name="connsiteX71" fmla="*/ 3571875 w 3943350"/>
                <a:gd name="connsiteY71" fmla="*/ 271462 h 1485900"/>
                <a:gd name="connsiteX72" fmla="*/ 3586162 w 3943350"/>
                <a:gd name="connsiteY72" fmla="*/ 314325 h 1485900"/>
                <a:gd name="connsiteX73" fmla="*/ 3614737 w 3943350"/>
                <a:gd name="connsiteY73" fmla="*/ 357187 h 1485900"/>
                <a:gd name="connsiteX74" fmla="*/ 3629025 w 3943350"/>
                <a:gd name="connsiteY74" fmla="*/ 442912 h 1485900"/>
                <a:gd name="connsiteX75" fmla="*/ 3643312 w 3943350"/>
                <a:gd name="connsiteY75" fmla="*/ 485775 h 1485900"/>
                <a:gd name="connsiteX76" fmla="*/ 3686175 w 3943350"/>
                <a:gd name="connsiteY76" fmla="*/ 442912 h 1485900"/>
                <a:gd name="connsiteX77" fmla="*/ 3700462 w 3943350"/>
                <a:gd name="connsiteY77" fmla="*/ 314325 h 1485900"/>
                <a:gd name="connsiteX78" fmla="*/ 3714750 w 3943350"/>
                <a:gd name="connsiteY78" fmla="*/ 271462 h 1485900"/>
                <a:gd name="connsiteX79" fmla="*/ 3757612 w 3943350"/>
                <a:gd name="connsiteY79" fmla="*/ 242887 h 1485900"/>
                <a:gd name="connsiteX80" fmla="*/ 3843337 w 3943350"/>
                <a:gd name="connsiteY80" fmla="*/ 285750 h 1485900"/>
                <a:gd name="connsiteX81" fmla="*/ 3886200 w 3943350"/>
                <a:gd name="connsiteY81" fmla="*/ 300037 h 1485900"/>
                <a:gd name="connsiteX82" fmla="*/ 3871912 w 3943350"/>
                <a:gd name="connsiteY82" fmla="*/ 371475 h 1485900"/>
                <a:gd name="connsiteX83" fmla="*/ 3814762 w 3943350"/>
                <a:gd name="connsiteY83" fmla="*/ 500062 h 1485900"/>
                <a:gd name="connsiteX84" fmla="*/ 3800475 w 3943350"/>
                <a:gd name="connsiteY84" fmla="*/ 557212 h 1485900"/>
                <a:gd name="connsiteX85" fmla="*/ 3843337 w 3943350"/>
                <a:gd name="connsiteY85" fmla="*/ 600075 h 1485900"/>
                <a:gd name="connsiteX86" fmla="*/ 3900487 w 3943350"/>
                <a:gd name="connsiteY86" fmla="*/ 685800 h 1485900"/>
                <a:gd name="connsiteX87" fmla="*/ 3929062 w 3943350"/>
                <a:gd name="connsiteY87" fmla="*/ 771525 h 1485900"/>
                <a:gd name="connsiteX88" fmla="*/ 3943350 w 3943350"/>
                <a:gd name="connsiteY88" fmla="*/ 814387 h 1485900"/>
                <a:gd name="connsiteX89" fmla="*/ 3914775 w 3943350"/>
                <a:gd name="connsiteY89" fmla="*/ 900112 h 1485900"/>
                <a:gd name="connsiteX90" fmla="*/ 3857625 w 3943350"/>
                <a:gd name="connsiteY90" fmla="*/ 985837 h 1485900"/>
                <a:gd name="connsiteX91" fmla="*/ 3829050 w 3943350"/>
                <a:gd name="connsiteY91" fmla="*/ 1071562 h 1485900"/>
                <a:gd name="connsiteX92" fmla="*/ 3843337 w 3943350"/>
                <a:gd name="connsiteY92" fmla="*/ 1143000 h 1485900"/>
                <a:gd name="connsiteX93" fmla="*/ 3857625 w 3943350"/>
                <a:gd name="connsiteY93" fmla="*/ 1185862 h 1485900"/>
                <a:gd name="connsiteX94" fmla="*/ 3871912 w 3943350"/>
                <a:gd name="connsiteY94" fmla="*/ 1243012 h 1485900"/>
                <a:gd name="connsiteX95" fmla="*/ 3900487 w 3943350"/>
                <a:gd name="connsiteY95" fmla="*/ 1343025 h 1485900"/>
                <a:gd name="connsiteX96" fmla="*/ 3886200 w 3943350"/>
                <a:gd name="connsiteY96" fmla="*/ 1428750 h 1485900"/>
                <a:gd name="connsiteX97" fmla="*/ 3871912 w 3943350"/>
                <a:gd name="connsiteY97" fmla="*/ 1485900 h 1485900"/>
                <a:gd name="connsiteX98" fmla="*/ 3871912 w 3943350"/>
                <a:gd name="connsiteY98" fmla="*/ 1428750 h 1485900"/>
                <a:gd name="connsiteX99" fmla="*/ 0 w 3943350"/>
                <a:gd name="connsiteY99" fmla="*/ 1428750 h 148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3943350" h="1485900">
                  <a:moveTo>
                    <a:pt x="0" y="1428750"/>
                  </a:moveTo>
                  <a:lnTo>
                    <a:pt x="0" y="1428750"/>
                  </a:lnTo>
                  <a:cubicBezTo>
                    <a:pt x="47625" y="1395412"/>
                    <a:pt x="87724" y="1347121"/>
                    <a:pt x="142875" y="1328737"/>
                  </a:cubicBezTo>
                  <a:cubicBezTo>
                    <a:pt x="171450" y="1319212"/>
                    <a:pt x="203538" y="1316870"/>
                    <a:pt x="228600" y="1300162"/>
                  </a:cubicBezTo>
                  <a:cubicBezTo>
                    <a:pt x="287800" y="1260695"/>
                    <a:pt x="254803" y="1275752"/>
                    <a:pt x="328612" y="1257300"/>
                  </a:cubicBezTo>
                  <a:cubicBezTo>
                    <a:pt x="342900" y="1247775"/>
                    <a:pt x="359333" y="1240867"/>
                    <a:pt x="371475" y="1228725"/>
                  </a:cubicBezTo>
                  <a:cubicBezTo>
                    <a:pt x="383617" y="1216583"/>
                    <a:pt x="386641" y="1196589"/>
                    <a:pt x="400050" y="1185862"/>
                  </a:cubicBezTo>
                  <a:cubicBezTo>
                    <a:pt x="411810" y="1176454"/>
                    <a:pt x="428625" y="1176337"/>
                    <a:pt x="442912" y="1171575"/>
                  </a:cubicBezTo>
                  <a:cubicBezTo>
                    <a:pt x="471487" y="1152525"/>
                    <a:pt x="509587" y="1143000"/>
                    <a:pt x="528637" y="1114425"/>
                  </a:cubicBezTo>
                  <a:cubicBezTo>
                    <a:pt x="598996" y="1008887"/>
                    <a:pt x="565181" y="1056174"/>
                    <a:pt x="628650" y="971550"/>
                  </a:cubicBezTo>
                  <a:cubicBezTo>
                    <a:pt x="633412" y="952500"/>
                    <a:pt x="636728" y="933029"/>
                    <a:pt x="642937" y="914400"/>
                  </a:cubicBezTo>
                  <a:cubicBezTo>
                    <a:pt x="651047" y="890069"/>
                    <a:pt x="662507" y="866976"/>
                    <a:pt x="671512" y="842962"/>
                  </a:cubicBezTo>
                  <a:cubicBezTo>
                    <a:pt x="676800" y="828861"/>
                    <a:pt x="681037" y="814387"/>
                    <a:pt x="685800" y="800100"/>
                  </a:cubicBezTo>
                  <a:cubicBezTo>
                    <a:pt x="693532" y="738239"/>
                    <a:pt x="666965" y="671512"/>
                    <a:pt x="742950" y="671512"/>
                  </a:cubicBezTo>
                  <a:cubicBezTo>
                    <a:pt x="758010" y="671512"/>
                    <a:pt x="771525" y="681037"/>
                    <a:pt x="785812" y="685800"/>
                  </a:cubicBezTo>
                  <a:cubicBezTo>
                    <a:pt x="790575" y="700087"/>
                    <a:pt x="798849" y="713654"/>
                    <a:pt x="800100" y="728662"/>
                  </a:cubicBezTo>
                  <a:cubicBezTo>
                    <a:pt x="808415" y="828442"/>
                    <a:pt x="796476" y="930189"/>
                    <a:pt x="814387" y="1028700"/>
                  </a:cubicBezTo>
                  <a:cubicBezTo>
                    <a:pt x="817081" y="1043518"/>
                    <a:pt x="842962" y="1038225"/>
                    <a:pt x="857250" y="1042987"/>
                  </a:cubicBezTo>
                  <a:cubicBezTo>
                    <a:pt x="963667" y="1113933"/>
                    <a:pt x="832966" y="1022751"/>
                    <a:pt x="942975" y="1114425"/>
                  </a:cubicBezTo>
                  <a:cubicBezTo>
                    <a:pt x="956166" y="1125418"/>
                    <a:pt x="971550" y="1133475"/>
                    <a:pt x="985837" y="1143000"/>
                  </a:cubicBezTo>
                  <a:cubicBezTo>
                    <a:pt x="1004141" y="1138424"/>
                    <a:pt x="1065358" y="1124671"/>
                    <a:pt x="1085850" y="1114425"/>
                  </a:cubicBezTo>
                  <a:cubicBezTo>
                    <a:pt x="1101209" y="1106746"/>
                    <a:pt x="1114425" y="1095375"/>
                    <a:pt x="1128712" y="1085850"/>
                  </a:cubicBezTo>
                  <a:cubicBezTo>
                    <a:pt x="1143000" y="1095375"/>
                    <a:pt x="1155883" y="1107451"/>
                    <a:pt x="1171575" y="1114425"/>
                  </a:cubicBezTo>
                  <a:cubicBezTo>
                    <a:pt x="1199100" y="1126658"/>
                    <a:pt x="1257300" y="1143000"/>
                    <a:pt x="1257300" y="1143000"/>
                  </a:cubicBezTo>
                  <a:cubicBezTo>
                    <a:pt x="1290637" y="1138237"/>
                    <a:pt x="1326539" y="1142389"/>
                    <a:pt x="1357312" y="1128712"/>
                  </a:cubicBezTo>
                  <a:cubicBezTo>
                    <a:pt x="1373003" y="1121738"/>
                    <a:pt x="1378208" y="1101208"/>
                    <a:pt x="1385887" y="1085850"/>
                  </a:cubicBezTo>
                  <a:cubicBezTo>
                    <a:pt x="1402964" y="1051696"/>
                    <a:pt x="1399020" y="1015567"/>
                    <a:pt x="1428750" y="985837"/>
                  </a:cubicBezTo>
                  <a:cubicBezTo>
                    <a:pt x="1439399" y="975188"/>
                    <a:pt x="1457511" y="976838"/>
                    <a:pt x="1471612" y="971550"/>
                  </a:cubicBezTo>
                  <a:cubicBezTo>
                    <a:pt x="1495626" y="962545"/>
                    <a:pt x="1519036" y="951980"/>
                    <a:pt x="1543050" y="942975"/>
                  </a:cubicBezTo>
                  <a:cubicBezTo>
                    <a:pt x="1557151" y="937687"/>
                    <a:pt x="1572069" y="934620"/>
                    <a:pt x="1585912" y="928687"/>
                  </a:cubicBezTo>
                  <a:cubicBezTo>
                    <a:pt x="1605488" y="920297"/>
                    <a:pt x="1622514" y="905716"/>
                    <a:pt x="1643062" y="900112"/>
                  </a:cubicBezTo>
                  <a:cubicBezTo>
                    <a:pt x="1675552" y="891251"/>
                    <a:pt x="1709737" y="890587"/>
                    <a:pt x="1743075" y="885825"/>
                  </a:cubicBezTo>
                  <a:cubicBezTo>
                    <a:pt x="1790700" y="895350"/>
                    <a:pt x="1838626" y="903479"/>
                    <a:pt x="1885950" y="914400"/>
                  </a:cubicBezTo>
                  <a:cubicBezTo>
                    <a:pt x="1900624" y="917786"/>
                    <a:pt x="1917242" y="919046"/>
                    <a:pt x="1928812" y="928687"/>
                  </a:cubicBezTo>
                  <a:cubicBezTo>
                    <a:pt x="1947105" y="943931"/>
                    <a:pt x="1957387" y="966787"/>
                    <a:pt x="1971675" y="985837"/>
                  </a:cubicBezTo>
                  <a:cubicBezTo>
                    <a:pt x="1976437" y="1004887"/>
                    <a:pt x="1980568" y="1024106"/>
                    <a:pt x="1985962" y="1042987"/>
                  </a:cubicBezTo>
                  <a:cubicBezTo>
                    <a:pt x="1990099" y="1057468"/>
                    <a:pt x="1985639" y="1082197"/>
                    <a:pt x="2000250" y="1085850"/>
                  </a:cubicBezTo>
                  <a:cubicBezTo>
                    <a:pt x="2016909" y="1090015"/>
                    <a:pt x="2028825" y="1066800"/>
                    <a:pt x="2043112" y="1057275"/>
                  </a:cubicBezTo>
                  <a:cubicBezTo>
                    <a:pt x="2047875" y="1042987"/>
                    <a:pt x="2051168" y="1028123"/>
                    <a:pt x="2057400" y="1014412"/>
                  </a:cubicBezTo>
                  <a:cubicBezTo>
                    <a:pt x="2103639" y="912687"/>
                    <a:pt x="2092525" y="906734"/>
                    <a:pt x="2171700" y="857250"/>
                  </a:cubicBezTo>
                  <a:cubicBezTo>
                    <a:pt x="2189761" y="845962"/>
                    <a:pt x="2209075" y="836585"/>
                    <a:pt x="2228850" y="828675"/>
                  </a:cubicBezTo>
                  <a:cubicBezTo>
                    <a:pt x="2256816" y="817488"/>
                    <a:pt x="2286000" y="809625"/>
                    <a:pt x="2314575" y="800100"/>
                  </a:cubicBezTo>
                  <a:cubicBezTo>
                    <a:pt x="2328862" y="790575"/>
                    <a:pt x="2342079" y="779204"/>
                    <a:pt x="2357437" y="771525"/>
                  </a:cubicBezTo>
                  <a:cubicBezTo>
                    <a:pt x="2370908" y="764790"/>
                    <a:pt x="2387769" y="765591"/>
                    <a:pt x="2400300" y="757237"/>
                  </a:cubicBezTo>
                  <a:cubicBezTo>
                    <a:pt x="2417112" y="746029"/>
                    <a:pt x="2425619" y="724400"/>
                    <a:pt x="2443162" y="714375"/>
                  </a:cubicBezTo>
                  <a:cubicBezTo>
                    <a:pt x="2460211" y="704633"/>
                    <a:pt x="2481431" y="705481"/>
                    <a:pt x="2500312" y="700087"/>
                  </a:cubicBezTo>
                  <a:cubicBezTo>
                    <a:pt x="2514793" y="695950"/>
                    <a:pt x="2529073" y="691088"/>
                    <a:pt x="2543175" y="685800"/>
                  </a:cubicBezTo>
                  <a:cubicBezTo>
                    <a:pt x="2574430" y="674079"/>
                    <a:pt x="2670318" y="632403"/>
                    <a:pt x="2700337" y="628650"/>
                  </a:cubicBezTo>
                  <a:lnTo>
                    <a:pt x="2814637" y="614362"/>
                  </a:lnTo>
                  <a:cubicBezTo>
                    <a:pt x="2828925" y="600075"/>
                    <a:pt x="2848464" y="553428"/>
                    <a:pt x="2857500" y="571500"/>
                  </a:cubicBezTo>
                  <a:cubicBezTo>
                    <a:pt x="2868970" y="594439"/>
                    <a:pt x="2837930" y="618923"/>
                    <a:pt x="2828925" y="642937"/>
                  </a:cubicBezTo>
                  <a:cubicBezTo>
                    <a:pt x="2803574" y="710540"/>
                    <a:pt x="2829414" y="663635"/>
                    <a:pt x="2786062" y="728662"/>
                  </a:cubicBezTo>
                  <a:cubicBezTo>
                    <a:pt x="2795587" y="690562"/>
                    <a:pt x="2802218" y="651619"/>
                    <a:pt x="2814637" y="614362"/>
                  </a:cubicBezTo>
                  <a:cubicBezTo>
                    <a:pt x="2822401" y="591071"/>
                    <a:pt x="2854367" y="535254"/>
                    <a:pt x="2871787" y="514350"/>
                  </a:cubicBezTo>
                  <a:cubicBezTo>
                    <a:pt x="2884722" y="498828"/>
                    <a:pt x="2902906" y="487929"/>
                    <a:pt x="2914650" y="471487"/>
                  </a:cubicBezTo>
                  <a:cubicBezTo>
                    <a:pt x="2927030" y="454156"/>
                    <a:pt x="2932658" y="432829"/>
                    <a:pt x="2943225" y="414337"/>
                  </a:cubicBezTo>
                  <a:cubicBezTo>
                    <a:pt x="2951744" y="399428"/>
                    <a:pt x="2963281" y="386384"/>
                    <a:pt x="2971800" y="371475"/>
                  </a:cubicBezTo>
                  <a:cubicBezTo>
                    <a:pt x="2982367" y="352983"/>
                    <a:pt x="2987996" y="331656"/>
                    <a:pt x="3000375" y="314325"/>
                  </a:cubicBezTo>
                  <a:cubicBezTo>
                    <a:pt x="3012119" y="297883"/>
                    <a:pt x="3030302" y="286984"/>
                    <a:pt x="3043237" y="271462"/>
                  </a:cubicBezTo>
                  <a:cubicBezTo>
                    <a:pt x="3091942" y="213015"/>
                    <a:pt x="3056617" y="235948"/>
                    <a:pt x="3100387" y="157162"/>
                  </a:cubicBezTo>
                  <a:cubicBezTo>
                    <a:pt x="3111951" y="136346"/>
                    <a:pt x="3128962" y="119062"/>
                    <a:pt x="3143250" y="100012"/>
                  </a:cubicBezTo>
                  <a:cubicBezTo>
                    <a:pt x="3158743" y="53533"/>
                    <a:pt x="3149823" y="51054"/>
                    <a:pt x="3200400" y="28575"/>
                  </a:cubicBezTo>
                  <a:cubicBezTo>
                    <a:pt x="3227925" y="16342"/>
                    <a:pt x="3286125" y="0"/>
                    <a:pt x="3286125" y="0"/>
                  </a:cubicBezTo>
                  <a:cubicBezTo>
                    <a:pt x="3321726" y="142404"/>
                    <a:pt x="3308244" y="75562"/>
                    <a:pt x="3328987" y="200025"/>
                  </a:cubicBezTo>
                  <a:cubicBezTo>
                    <a:pt x="3324225" y="261937"/>
                    <a:pt x="3322402" y="324146"/>
                    <a:pt x="3314700" y="385762"/>
                  </a:cubicBezTo>
                  <a:cubicBezTo>
                    <a:pt x="3312832" y="400706"/>
                    <a:pt x="3300412" y="413564"/>
                    <a:pt x="3300412" y="428625"/>
                  </a:cubicBezTo>
                  <a:cubicBezTo>
                    <a:pt x="3300412" y="452909"/>
                    <a:pt x="3309937" y="476250"/>
                    <a:pt x="3314700" y="500062"/>
                  </a:cubicBezTo>
                  <a:cubicBezTo>
                    <a:pt x="3347807" y="489027"/>
                    <a:pt x="3386463" y="478387"/>
                    <a:pt x="3414712" y="457200"/>
                  </a:cubicBezTo>
                  <a:cubicBezTo>
                    <a:pt x="3436265" y="441036"/>
                    <a:pt x="3451407" y="417583"/>
                    <a:pt x="3471862" y="400050"/>
                  </a:cubicBezTo>
                  <a:cubicBezTo>
                    <a:pt x="3484900" y="388875"/>
                    <a:pt x="3500437" y="381000"/>
                    <a:pt x="3514725" y="371475"/>
                  </a:cubicBezTo>
                  <a:cubicBezTo>
                    <a:pt x="3529012" y="352425"/>
                    <a:pt x="3545773" y="335000"/>
                    <a:pt x="3557587" y="314325"/>
                  </a:cubicBezTo>
                  <a:cubicBezTo>
                    <a:pt x="3565059" y="301249"/>
                    <a:pt x="3556814" y="271462"/>
                    <a:pt x="3571875" y="271462"/>
                  </a:cubicBezTo>
                  <a:cubicBezTo>
                    <a:pt x="3586935" y="271462"/>
                    <a:pt x="3579427" y="300854"/>
                    <a:pt x="3586162" y="314325"/>
                  </a:cubicBezTo>
                  <a:cubicBezTo>
                    <a:pt x="3593841" y="329684"/>
                    <a:pt x="3605212" y="342900"/>
                    <a:pt x="3614737" y="357187"/>
                  </a:cubicBezTo>
                  <a:cubicBezTo>
                    <a:pt x="3619500" y="385762"/>
                    <a:pt x="3622741" y="414633"/>
                    <a:pt x="3629025" y="442912"/>
                  </a:cubicBezTo>
                  <a:cubicBezTo>
                    <a:pt x="3632292" y="457614"/>
                    <a:pt x="3628252" y="485775"/>
                    <a:pt x="3643312" y="485775"/>
                  </a:cubicBezTo>
                  <a:cubicBezTo>
                    <a:pt x="3663518" y="485775"/>
                    <a:pt x="3671887" y="457200"/>
                    <a:pt x="3686175" y="442912"/>
                  </a:cubicBezTo>
                  <a:cubicBezTo>
                    <a:pt x="3690937" y="400050"/>
                    <a:pt x="3693372" y="356864"/>
                    <a:pt x="3700462" y="314325"/>
                  </a:cubicBezTo>
                  <a:cubicBezTo>
                    <a:pt x="3702938" y="299469"/>
                    <a:pt x="3705342" y="283222"/>
                    <a:pt x="3714750" y="271462"/>
                  </a:cubicBezTo>
                  <a:cubicBezTo>
                    <a:pt x="3725477" y="258053"/>
                    <a:pt x="3743325" y="252412"/>
                    <a:pt x="3757612" y="242887"/>
                  </a:cubicBezTo>
                  <a:cubicBezTo>
                    <a:pt x="3865357" y="278803"/>
                    <a:pt x="3732542" y="230353"/>
                    <a:pt x="3843337" y="285750"/>
                  </a:cubicBezTo>
                  <a:cubicBezTo>
                    <a:pt x="3856808" y="292485"/>
                    <a:pt x="3871912" y="295275"/>
                    <a:pt x="3886200" y="300037"/>
                  </a:cubicBezTo>
                  <a:cubicBezTo>
                    <a:pt x="3881437" y="323850"/>
                    <a:pt x="3878890" y="348215"/>
                    <a:pt x="3871912" y="371475"/>
                  </a:cubicBezTo>
                  <a:cubicBezTo>
                    <a:pt x="3858230" y="417081"/>
                    <a:pt x="3835869" y="457847"/>
                    <a:pt x="3814762" y="500062"/>
                  </a:cubicBezTo>
                  <a:cubicBezTo>
                    <a:pt x="3810000" y="519112"/>
                    <a:pt x="3795081" y="538331"/>
                    <a:pt x="3800475" y="557212"/>
                  </a:cubicBezTo>
                  <a:cubicBezTo>
                    <a:pt x="3806026" y="576640"/>
                    <a:pt x="3830932" y="584126"/>
                    <a:pt x="3843337" y="600075"/>
                  </a:cubicBezTo>
                  <a:cubicBezTo>
                    <a:pt x="3864421" y="627184"/>
                    <a:pt x="3889627" y="653219"/>
                    <a:pt x="3900487" y="685800"/>
                  </a:cubicBezTo>
                  <a:lnTo>
                    <a:pt x="3929062" y="771525"/>
                  </a:lnTo>
                  <a:lnTo>
                    <a:pt x="3943350" y="814387"/>
                  </a:lnTo>
                  <a:cubicBezTo>
                    <a:pt x="3933825" y="842962"/>
                    <a:pt x="3931483" y="875050"/>
                    <a:pt x="3914775" y="900112"/>
                  </a:cubicBezTo>
                  <a:cubicBezTo>
                    <a:pt x="3895725" y="928687"/>
                    <a:pt x="3868485" y="953256"/>
                    <a:pt x="3857625" y="985837"/>
                  </a:cubicBezTo>
                  <a:lnTo>
                    <a:pt x="3829050" y="1071562"/>
                  </a:lnTo>
                  <a:cubicBezTo>
                    <a:pt x="3833812" y="1095375"/>
                    <a:pt x="3837447" y="1119441"/>
                    <a:pt x="3843337" y="1143000"/>
                  </a:cubicBezTo>
                  <a:cubicBezTo>
                    <a:pt x="3846990" y="1157611"/>
                    <a:pt x="3853488" y="1171381"/>
                    <a:pt x="3857625" y="1185862"/>
                  </a:cubicBezTo>
                  <a:cubicBezTo>
                    <a:pt x="3863020" y="1204743"/>
                    <a:pt x="3866518" y="1224131"/>
                    <a:pt x="3871912" y="1243012"/>
                  </a:cubicBezTo>
                  <a:cubicBezTo>
                    <a:pt x="3912906" y="1386491"/>
                    <a:pt x="3855824" y="1164367"/>
                    <a:pt x="3900487" y="1343025"/>
                  </a:cubicBezTo>
                  <a:cubicBezTo>
                    <a:pt x="3895725" y="1371600"/>
                    <a:pt x="3891881" y="1400343"/>
                    <a:pt x="3886200" y="1428750"/>
                  </a:cubicBezTo>
                  <a:cubicBezTo>
                    <a:pt x="3882349" y="1448005"/>
                    <a:pt x="3891548" y="1485900"/>
                    <a:pt x="3871912" y="1485900"/>
                  </a:cubicBezTo>
                  <a:cubicBezTo>
                    <a:pt x="3852862" y="1485900"/>
                    <a:pt x="3871912" y="1447800"/>
                    <a:pt x="3871912" y="1428750"/>
                  </a:cubicBezTo>
                  <a:lnTo>
                    <a:pt x="0" y="1428750"/>
                  </a:lnTo>
                  <a:close/>
                </a:path>
              </a:pathLst>
            </a:custGeom>
            <a:solidFill>
              <a:srgbClr val="FFC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a:off x="7426749" y="7288586"/>
              <a:ext cx="1524898" cy="237203"/>
            </a:xfrm>
            <a:custGeom>
              <a:avLst/>
              <a:gdLst>
                <a:gd name="connsiteX0" fmla="*/ 0 w 3289137"/>
                <a:gd name="connsiteY0" fmla="*/ 700087 h 700087"/>
                <a:gd name="connsiteX1" fmla="*/ 0 w 3289137"/>
                <a:gd name="connsiteY1" fmla="*/ 700087 h 700087"/>
                <a:gd name="connsiteX2" fmla="*/ 171450 w 3289137"/>
                <a:gd name="connsiteY2" fmla="*/ 614362 h 700087"/>
                <a:gd name="connsiteX3" fmla="*/ 271463 w 3289137"/>
                <a:gd name="connsiteY3" fmla="*/ 585787 h 700087"/>
                <a:gd name="connsiteX4" fmla="*/ 328613 w 3289137"/>
                <a:gd name="connsiteY4" fmla="*/ 571500 h 700087"/>
                <a:gd name="connsiteX5" fmla="*/ 385763 w 3289137"/>
                <a:gd name="connsiteY5" fmla="*/ 542925 h 700087"/>
                <a:gd name="connsiteX6" fmla="*/ 471488 w 3289137"/>
                <a:gd name="connsiteY6" fmla="*/ 514350 h 700087"/>
                <a:gd name="connsiteX7" fmla="*/ 528638 w 3289137"/>
                <a:gd name="connsiteY7" fmla="*/ 528637 h 700087"/>
                <a:gd name="connsiteX8" fmla="*/ 600075 w 3289137"/>
                <a:gd name="connsiteY8" fmla="*/ 600075 h 700087"/>
                <a:gd name="connsiteX9" fmla="*/ 628650 w 3289137"/>
                <a:gd name="connsiteY9" fmla="*/ 685800 h 700087"/>
                <a:gd name="connsiteX10" fmla="*/ 757238 w 3289137"/>
                <a:gd name="connsiteY10" fmla="*/ 671512 h 700087"/>
                <a:gd name="connsiteX11" fmla="*/ 800100 w 3289137"/>
                <a:gd name="connsiteY11" fmla="*/ 642937 h 700087"/>
                <a:gd name="connsiteX12" fmla="*/ 857250 w 3289137"/>
                <a:gd name="connsiteY12" fmla="*/ 614362 h 700087"/>
                <a:gd name="connsiteX13" fmla="*/ 900113 w 3289137"/>
                <a:gd name="connsiteY13" fmla="*/ 600075 h 700087"/>
                <a:gd name="connsiteX14" fmla="*/ 971550 w 3289137"/>
                <a:gd name="connsiteY14" fmla="*/ 571500 h 700087"/>
                <a:gd name="connsiteX15" fmla="*/ 1071563 w 3289137"/>
                <a:gd name="connsiteY15" fmla="*/ 542925 h 700087"/>
                <a:gd name="connsiteX16" fmla="*/ 1128713 w 3289137"/>
                <a:gd name="connsiteY16" fmla="*/ 514350 h 700087"/>
                <a:gd name="connsiteX17" fmla="*/ 1314450 w 3289137"/>
                <a:gd name="connsiteY17" fmla="*/ 557212 h 700087"/>
                <a:gd name="connsiteX18" fmla="*/ 1414463 w 3289137"/>
                <a:gd name="connsiteY18" fmla="*/ 657225 h 700087"/>
                <a:gd name="connsiteX19" fmla="*/ 1585913 w 3289137"/>
                <a:gd name="connsiteY19" fmla="*/ 585787 h 700087"/>
                <a:gd name="connsiteX20" fmla="*/ 1628775 w 3289137"/>
                <a:gd name="connsiteY20" fmla="*/ 557212 h 700087"/>
                <a:gd name="connsiteX21" fmla="*/ 1857375 w 3289137"/>
                <a:gd name="connsiteY21" fmla="*/ 557212 h 700087"/>
                <a:gd name="connsiteX22" fmla="*/ 1943100 w 3289137"/>
                <a:gd name="connsiteY22" fmla="*/ 528637 h 700087"/>
                <a:gd name="connsiteX23" fmla="*/ 1985963 w 3289137"/>
                <a:gd name="connsiteY23" fmla="*/ 514350 h 700087"/>
                <a:gd name="connsiteX24" fmla="*/ 2085975 w 3289137"/>
                <a:gd name="connsiteY24" fmla="*/ 542925 h 700087"/>
                <a:gd name="connsiteX25" fmla="*/ 2114550 w 3289137"/>
                <a:gd name="connsiteY25" fmla="*/ 585787 h 700087"/>
                <a:gd name="connsiteX26" fmla="*/ 2214563 w 3289137"/>
                <a:gd name="connsiteY26" fmla="*/ 614362 h 700087"/>
                <a:gd name="connsiteX27" fmla="*/ 2300288 w 3289137"/>
                <a:gd name="connsiteY27" fmla="*/ 657225 h 700087"/>
                <a:gd name="connsiteX28" fmla="*/ 2386013 w 3289137"/>
                <a:gd name="connsiteY28" fmla="*/ 628650 h 700087"/>
                <a:gd name="connsiteX29" fmla="*/ 2486025 w 3289137"/>
                <a:gd name="connsiteY29" fmla="*/ 500062 h 700087"/>
                <a:gd name="connsiteX30" fmla="*/ 2514600 w 3289137"/>
                <a:gd name="connsiteY30" fmla="*/ 457200 h 700087"/>
                <a:gd name="connsiteX31" fmla="*/ 2528888 w 3289137"/>
                <a:gd name="connsiteY31" fmla="*/ 414337 h 700087"/>
                <a:gd name="connsiteX32" fmla="*/ 2614613 w 3289137"/>
                <a:gd name="connsiteY32" fmla="*/ 328612 h 700087"/>
                <a:gd name="connsiteX33" fmla="*/ 2657475 w 3289137"/>
                <a:gd name="connsiteY33" fmla="*/ 214312 h 700087"/>
                <a:gd name="connsiteX34" fmla="*/ 2686050 w 3289137"/>
                <a:gd name="connsiteY34" fmla="*/ 0 h 700087"/>
                <a:gd name="connsiteX35" fmla="*/ 2728913 w 3289137"/>
                <a:gd name="connsiteY35" fmla="*/ 114300 h 700087"/>
                <a:gd name="connsiteX36" fmla="*/ 2757488 w 3289137"/>
                <a:gd name="connsiteY36" fmla="*/ 242887 h 700087"/>
                <a:gd name="connsiteX37" fmla="*/ 2786063 w 3289137"/>
                <a:gd name="connsiteY37" fmla="*/ 314325 h 700087"/>
                <a:gd name="connsiteX38" fmla="*/ 2771775 w 3289137"/>
                <a:gd name="connsiteY38" fmla="*/ 457200 h 700087"/>
                <a:gd name="connsiteX39" fmla="*/ 2728913 w 3289137"/>
                <a:gd name="connsiteY39" fmla="*/ 500062 h 700087"/>
                <a:gd name="connsiteX40" fmla="*/ 2628900 w 3289137"/>
                <a:gd name="connsiteY40" fmla="*/ 557212 h 700087"/>
                <a:gd name="connsiteX41" fmla="*/ 2671763 w 3289137"/>
                <a:gd name="connsiteY41" fmla="*/ 571500 h 700087"/>
                <a:gd name="connsiteX42" fmla="*/ 2771775 w 3289137"/>
                <a:gd name="connsiteY42" fmla="*/ 528637 h 700087"/>
                <a:gd name="connsiteX43" fmla="*/ 2871788 w 3289137"/>
                <a:gd name="connsiteY43" fmla="*/ 500062 h 700087"/>
                <a:gd name="connsiteX44" fmla="*/ 2914650 w 3289137"/>
                <a:gd name="connsiteY44" fmla="*/ 471487 h 700087"/>
                <a:gd name="connsiteX45" fmla="*/ 2971800 w 3289137"/>
                <a:gd name="connsiteY45" fmla="*/ 400050 h 700087"/>
                <a:gd name="connsiteX46" fmla="*/ 3000375 w 3289137"/>
                <a:gd name="connsiteY46" fmla="*/ 357187 h 700087"/>
                <a:gd name="connsiteX47" fmla="*/ 3043238 w 3289137"/>
                <a:gd name="connsiteY47" fmla="*/ 271462 h 700087"/>
                <a:gd name="connsiteX48" fmla="*/ 3086100 w 3289137"/>
                <a:gd name="connsiteY48" fmla="*/ 257175 h 700087"/>
                <a:gd name="connsiteX49" fmla="*/ 3143250 w 3289137"/>
                <a:gd name="connsiteY49" fmla="*/ 271462 h 700087"/>
                <a:gd name="connsiteX50" fmla="*/ 3214688 w 3289137"/>
                <a:gd name="connsiteY50" fmla="*/ 414337 h 700087"/>
                <a:gd name="connsiteX51" fmla="*/ 3243263 w 3289137"/>
                <a:gd name="connsiteY51" fmla="*/ 542925 h 700087"/>
                <a:gd name="connsiteX52" fmla="*/ 3271838 w 3289137"/>
                <a:gd name="connsiteY52" fmla="*/ 585787 h 700087"/>
                <a:gd name="connsiteX53" fmla="*/ 3286125 w 3289137"/>
                <a:gd name="connsiteY53" fmla="*/ 657225 h 700087"/>
                <a:gd name="connsiteX54" fmla="*/ 0 w 3289137"/>
                <a:gd name="connsiteY54" fmla="*/ 700087 h 70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289137" h="700087">
                  <a:moveTo>
                    <a:pt x="0" y="700087"/>
                  </a:moveTo>
                  <a:lnTo>
                    <a:pt x="0" y="700087"/>
                  </a:lnTo>
                  <a:cubicBezTo>
                    <a:pt x="57150" y="671512"/>
                    <a:pt x="109462" y="629858"/>
                    <a:pt x="171450" y="614362"/>
                  </a:cubicBezTo>
                  <a:cubicBezTo>
                    <a:pt x="350108" y="569699"/>
                    <a:pt x="127984" y="626781"/>
                    <a:pt x="271463" y="585787"/>
                  </a:cubicBezTo>
                  <a:cubicBezTo>
                    <a:pt x="290344" y="580393"/>
                    <a:pt x="309563" y="576262"/>
                    <a:pt x="328613" y="571500"/>
                  </a:cubicBezTo>
                  <a:cubicBezTo>
                    <a:pt x="347663" y="561975"/>
                    <a:pt x="365988" y="550835"/>
                    <a:pt x="385763" y="542925"/>
                  </a:cubicBezTo>
                  <a:cubicBezTo>
                    <a:pt x="413729" y="531738"/>
                    <a:pt x="471488" y="514350"/>
                    <a:pt x="471488" y="514350"/>
                  </a:cubicBezTo>
                  <a:cubicBezTo>
                    <a:pt x="490538" y="519112"/>
                    <a:pt x="510589" y="520902"/>
                    <a:pt x="528638" y="528637"/>
                  </a:cubicBezTo>
                  <a:cubicBezTo>
                    <a:pt x="562629" y="543205"/>
                    <a:pt x="585134" y="566458"/>
                    <a:pt x="600075" y="600075"/>
                  </a:cubicBezTo>
                  <a:cubicBezTo>
                    <a:pt x="612308" y="627600"/>
                    <a:pt x="628650" y="685800"/>
                    <a:pt x="628650" y="685800"/>
                  </a:cubicBezTo>
                  <a:cubicBezTo>
                    <a:pt x="671513" y="681037"/>
                    <a:pt x="715399" y="681972"/>
                    <a:pt x="757238" y="671512"/>
                  </a:cubicBezTo>
                  <a:cubicBezTo>
                    <a:pt x="773897" y="667347"/>
                    <a:pt x="785191" y="651456"/>
                    <a:pt x="800100" y="642937"/>
                  </a:cubicBezTo>
                  <a:cubicBezTo>
                    <a:pt x="818592" y="632370"/>
                    <a:pt x="837673" y="622752"/>
                    <a:pt x="857250" y="614362"/>
                  </a:cubicBezTo>
                  <a:cubicBezTo>
                    <a:pt x="871093" y="608429"/>
                    <a:pt x="886011" y="605363"/>
                    <a:pt x="900113" y="600075"/>
                  </a:cubicBezTo>
                  <a:cubicBezTo>
                    <a:pt x="924127" y="591070"/>
                    <a:pt x="947536" y="580505"/>
                    <a:pt x="971550" y="571500"/>
                  </a:cubicBezTo>
                  <a:cubicBezTo>
                    <a:pt x="1012548" y="556126"/>
                    <a:pt x="1026522" y="554185"/>
                    <a:pt x="1071563" y="542925"/>
                  </a:cubicBezTo>
                  <a:cubicBezTo>
                    <a:pt x="1090613" y="533400"/>
                    <a:pt x="1107469" y="515868"/>
                    <a:pt x="1128713" y="514350"/>
                  </a:cubicBezTo>
                  <a:cubicBezTo>
                    <a:pt x="1251523" y="505578"/>
                    <a:pt x="1245093" y="510973"/>
                    <a:pt x="1314450" y="557212"/>
                  </a:cubicBezTo>
                  <a:cubicBezTo>
                    <a:pt x="1379954" y="655468"/>
                    <a:pt x="1339020" y="632077"/>
                    <a:pt x="1414463" y="657225"/>
                  </a:cubicBezTo>
                  <a:cubicBezTo>
                    <a:pt x="1534063" y="637291"/>
                    <a:pt x="1476085" y="659006"/>
                    <a:pt x="1585913" y="585787"/>
                  </a:cubicBezTo>
                  <a:lnTo>
                    <a:pt x="1628775" y="557212"/>
                  </a:lnTo>
                  <a:cubicBezTo>
                    <a:pt x="1776835" y="569551"/>
                    <a:pt x="1759299" y="586635"/>
                    <a:pt x="1857375" y="557212"/>
                  </a:cubicBezTo>
                  <a:cubicBezTo>
                    <a:pt x="1886225" y="548557"/>
                    <a:pt x="1914525" y="538162"/>
                    <a:pt x="1943100" y="528637"/>
                  </a:cubicBezTo>
                  <a:lnTo>
                    <a:pt x="1985963" y="514350"/>
                  </a:lnTo>
                  <a:cubicBezTo>
                    <a:pt x="1989700" y="515284"/>
                    <a:pt x="2076656" y="535470"/>
                    <a:pt x="2085975" y="542925"/>
                  </a:cubicBezTo>
                  <a:cubicBezTo>
                    <a:pt x="2099383" y="553652"/>
                    <a:pt x="2101141" y="575060"/>
                    <a:pt x="2114550" y="585787"/>
                  </a:cubicBezTo>
                  <a:cubicBezTo>
                    <a:pt x="2124068" y="593401"/>
                    <a:pt x="2210566" y="613220"/>
                    <a:pt x="2214563" y="614362"/>
                  </a:cubicBezTo>
                  <a:cubicBezTo>
                    <a:pt x="2266319" y="629149"/>
                    <a:pt x="2253327" y="625918"/>
                    <a:pt x="2300288" y="657225"/>
                  </a:cubicBezTo>
                  <a:cubicBezTo>
                    <a:pt x="2328863" y="647700"/>
                    <a:pt x="2369305" y="653712"/>
                    <a:pt x="2386013" y="628650"/>
                  </a:cubicBezTo>
                  <a:cubicBezTo>
                    <a:pt x="2530451" y="411992"/>
                    <a:pt x="2374117" y="634352"/>
                    <a:pt x="2486025" y="500062"/>
                  </a:cubicBezTo>
                  <a:cubicBezTo>
                    <a:pt x="2497018" y="486871"/>
                    <a:pt x="2506921" y="472558"/>
                    <a:pt x="2514600" y="457200"/>
                  </a:cubicBezTo>
                  <a:cubicBezTo>
                    <a:pt x="2521335" y="443729"/>
                    <a:pt x="2519642" y="426225"/>
                    <a:pt x="2528888" y="414337"/>
                  </a:cubicBezTo>
                  <a:cubicBezTo>
                    <a:pt x="2553698" y="382438"/>
                    <a:pt x="2614613" y="328612"/>
                    <a:pt x="2614613" y="328612"/>
                  </a:cubicBezTo>
                  <a:cubicBezTo>
                    <a:pt x="2618272" y="319465"/>
                    <a:pt x="2652994" y="236716"/>
                    <a:pt x="2657475" y="214312"/>
                  </a:cubicBezTo>
                  <a:cubicBezTo>
                    <a:pt x="2664051" y="181433"/>
                    <a:pt x="2682571" y="27833"/>
                    <a:pt x="2686050" y="0"/>
                  </a:cubicBezTo>
                  <a:cubicBezTo>
                    <a:pt x="2694789" y="21847"/>
                    <a:pt x="2721448" y="84439"/>
                    <a:pt x="2728913" y="114300"/>
                  </a:cubicBezTo>
                  <a:cubicBezTo>
                    <a:pt x="2740241" y="159611"/>
                    <a:pt x="2742817" y="198874"/>
                    <a:pt x="2757488" y="242887"/>
                  </a:cubicBezTo>
                  <a:cubicBezTo>
                    <a:pt x="2765598" y="267218"/>
                    <a:pt x="2776538" y="290512"/>
                    <a:pt x="2786063" y="314325"/>
                  </a:cubicBezTo>
                  <a:cubicBezTo>
                    <a:pt x="2781300" y="361950"/>
                    <a:pt x="2785851" y="411454"/>
                    <a:pt x="2771775" y="457200"/>
                  </a:cubicBezTo>
                  <a:cubicBezTo>
                    <a:pt x="2765833" y="476512"/>
                    <a:pt x="2744435" y="487127"/>
                    <a:pt x="2728913" y="500062"/>
                  </a:cubicBezTo>
                  <a:cubicBezTo>
                    <a:pt x="2698622" y="525305"/>
                    <a:pt x="2663835" y="539744"/>
                    <a:pt x="2628900" y="557212"/>
                  </a:cubicBezTo>
                  <a:cubicBezTo>
                    <a:pt x="2643188" y="561975"/>
                    <a:pt x="2656702" y="571500"/>
                    <a:pt x="2671763" y="571500"/>
                  </a:cubicBezTo>
                  <a:cubicBezTo>
                    <a:pt x="2695413" y="571500"/>
                    <a:pt x="2756899" y="534215"/>
                    <a:pt x="2771775" y="528637"/>
                  </a:cubicBezTo>
                  <a:cubicBezTo>
                    <a:pt x="2808405" y="514901"/>
                    <a:pt x="2837241" y="517336"/>
                    <a:pt x="2871788" y="500062"/>
                  </a:cubicBezTo>
                  <a:cubicBezTo>
                    <a:pt x="2887146" y="492383"/>
                    <a:pt x="2900363" y="481012"/>
                    <a:pt x="2914650" y="471487"/>
                  </a:cubicBezTo>
                  <a:cubicBezTo>
                    <a:pt x="2942466" y="388042"/>
                    <a:pt x="2907174" y="464677"/>
                    <a:pt x="2971800" y="400050"/>
                  </a:cubicBezTo>
                  <a:cubicBezTo>
                    <a:pt x="2983942" y="387908"/>
                    <a:pt x="2992696" y="372546"/>
                    <a:pt x="3000375" y="357187"/>
                  </a:cubicBezTo>
                  <a:cubicBezTo>
                    <a:pt x="3017630" y="322678"/>
                    <a:pt x="3009118" y="298758"/>
                    <a:pt x="3043238" y="271462"/>
                  </a:cubicBezTo>
                  <a:cubicBezTo>
                    <a:pt x="3054998" y="262054"/>
                    <a:pt x="3071813" y="261937"/>
                    <a:pt x="3086100" y="257175"/>
                  </a:cubicBezTo>
                  <a:cubicBezTo>
                    <a:pt x="3105150" y="261937"/>
                    <a:pt x="3127271" y="260049"/>
                    <a:pt x="3143250" y="271462"/>
                  </a:cubicBezTo>
                  <a:cubicBezTo>
                    <a:pt x="3187682" y="303199"/>
                    <a:pt x="3199458" y="368646"/>
                    <a:pt x="3214688" y="414337"/>
                  </a:cubicBezTo>
                  <a:cubicBezTo>
                    <a:pt x="3220176" y="447266"/>
                    <a:pt x="3225676" y="507751"/>
                    <a:pt x="3243263" y="542925"/>
                  </a:cubicBezTo>
                  <a:cubicBezTo>
                    <a:pt x="3250942" y="558283"/>
                    <a:pt x="3262313" y="571500"/>
                    <a:pt x="3271838" y="585787"/>
                  </a:cubicBezTo>
                  <a:cubicBezTo>
                    <a:pt x="3289137" y="637686"/>
                    <a:pt x="3286125" y="613590"/>
                    <a:pt x="3286125" y="657225"/>
                  </a:cubicBezTo>
                  <a:lnTo>
                    <a:pt x="0" y="700087"/>
                  </a:lnTo>
                  <a:close/>
                </a:path>
              </a:pathLst>
            </a:custGeom>
            <a:solidFill>
              <a:srgbClr val="FF00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p:cNvSpPr txBox="1"/>
          <p:nvPr/>
        </p:nvSpPr>
        <p:spPr>
          <a:xfrm>
            <a:off x="315912" y="0"/>
            <a:ext cx="9296400" cy="830997"/>
          </a:xfrm>
          <a:prstGeom prst="rect">
            <a:avLst/>
          </a:prstGeom>
          <a:noFill/>
        </p:spPr>
        <p:txBody>
          <a:bodyPr wrap="square" rtlCol="0">
            <a:spAutoFit/>
          </a:bodyPr>
          <a:lstStyle/>
          <a:p>
            <a:pPr algn="ctr"/>
            <a:r>
              <a:rPr lang="en-US" sz="4800" dirty="0" smtClean="0"/>
              <a:t>Typical microburst</a:t>
            </a:r>
            <a:endParaRPr lang="en-US" sz="4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fill="hold" nodeType="clickEffect">
                                  <p:stCondLst>
                                    <p:cond delay="0"/>
                                  </p:stCondLst>
                                  <p:childTnLst>
                                    <p:animMotion origin="layout" path="M -3.76456E-6 0.00252 C 0.01952 -0.00735 0.04391 -0.00483 0.06343 -0.00609 C 0.10136 -0.02416 0.13913 -0.0208 0.17879 -0.02521 C 0.20916 -0.03382 0.24158 -0.02605 0.27259 -0.02311 C 0.31162 -0.00441 0.3187 -0.01176 0.37772 -0.01029 C 0.38968 -0.00756 0.40038 -0.00021 0.41234 0.00252 C 0.42352 0.00504 0.44382 0.0063 0.45263 0.00693 C 0.47829 0.01596 0.50567 0.02163 0.53195 0.02394 C 0.53856 0.0273 0.54549 0.0294 0.5521 0.03255 C 0.55839 0.03886 0.57083 0.04621 0.57806 0.04978 C 0.57995 0.05083 0.58184 0.05104 0.58373 0.05188 C 0.58656 0.05314 0.59254 0.05608 0.59254 0.0565 C 0.59931 0.06301 0.60702 0.06742 0.61426 0.07351 C 0.6215 0.0796 0.62811 0.0878 0.63567 0.09263 C 0.64086 0.0962 0.64763 0.09872 0.65314 0.10103 C 0.65959 0.10775 0.66714 0.11048 0.67454 0.11405 C 0.68713 0.12014 0.69988 0.12518 0.71231 0.13106 C 0.71735 0.13631 0.72349 0.14115 0.72947 0.14409 C 0.73088 0.14535 0.73214 0.14745 0.73371 0.14829 C 0.7356 0.14955 0.73781 0.14892 0.73954 0.15039 C 0.74143 0.15186 0.74221 0.15522 0.74394 0.1569 C 0.74646 0.15942 0.74993 0.159 0.75244 0.16131 C 0.76 0.1674 0.76598 0.17622 0.77416 0.18063 C 0.77558 0.18252 0.77684 0.18504 0.77841 0.18693 C 0.78109 0.19008 0.78471 0.19197 0.78707 0.19555 C 0.7932 0.20437 0.80013 0.21823 0.80737 0.22537 C 0.8113 0.2344 0.81697 0.2407 0.82169 0.24911 C 0.82799 0.26024 0.83003 0.27284 0.83916 0.28124 C 0.84105 0.28565 0.84199 0.29132 0.84483 0.29426 C 0.84986 0.29952 0.85395 0.30288 0.85789 0.31149 C 0.85962 0.3159 0.86355 0.3243 0.86355 0.32451 " pathEditMode="relative" rAng="0" ptsTypes="ffffffffffffffffffffffffffffffA">
                                      <p:cBhvr>
                                        <p:cTn id="6" dur="15000" fill="hold"/>
                                        <p:tgtEl>
                                          <p:spTgt spid="2052"/>
                                        </p:tgtEl>
                                        <p:attrNameLst>
                                          <p:attrName>ppt_x</p:attrName>
                                          <p:attrName>ppt_y</p:attrName>
                                        </p:attrNameLst>
                                      </p:cBhvr>
                                      <p:rCtr x="432" y="143"/>
                                    </p:animMotion>
                                  </p:childTnLst>
                                </p:cTn>
                              </p:par>
                            </p:childTnLst>
                          </p:cTn>
                        </p:par>
                        <p:par>
                          <p:cTn id="7" fill="hold">
                            <p:stCondLst>
                              <p:cond delay="15000"/>
                            </p:stCondLst>
                            <p:childTnLst>
                              <p:par>
                                <p:cTn id="8" presetID="1" presetClass="exit" presetSubtype="0" fill="hold" nodeType="afterEffect">
                                  <p:stCondLst>
                                    <p:cond delay="0"/>
                                  </p:stCondLst>
                                  <p:childTnLst>
                                    <p:set>
                                      <p:cBhvr>
                                        <p:cTn id="9" dur="1" fill="hold">
                                          <p:stCondLst>
                                            <p:cond delay="0"/>
                                          </p:stCondLst>
                                        </p:cTn>
                                        <p:tgtEl>
                                          <p:spTgt spid="2052"/>
                                        </p:tgtEl>
                                        <p:attrNameLst>
                                          <p:attrName>style.visibility</p:attrName>
                                        </p:attrNameLst>
                                      </p:cBhvr>
                                      <p:to>
                                        <p:strVal val="hidden"/>
                                      </p:to>
                                    </p:set>
                                  </p:childTnLst>
                                </p:cTn>
                              </p:par>
                            </p:childTnLst>
                          </p:cTn>
                        </p:par>
                        <p:par>
                          <p:cTn id="10" fill="hold">
                            <p:stCondLst>
                              <p:cond delay="15000"/>
                            </p:stCondLst>
                            <p:childTnLst>
                              <p:par>
                                <p:cTn id="11" presetID="1" presetClass="entr" presetSubtype="0" fill="hold" nodeType="after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name="page9">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alphaModFix/>
            <a:lum/>
          </a:blip>
          <a:srcRect/>
          <a:stretch>
            <a:fillRect/>
          </a:stretch>
        </p:blipFill>
        <p:spPr>
          <a:xfrm>
            <a:off x="0" y="-1"/>
            <a:ext cx="10079565" cy="7559675"/>
          </a:xfrm>
          <a:prstGeom prst="rect">
            <a:avLst/>
          </a:prstGeom>
          <a:noFill/>
          <a:ln>
            <a:noFill/>
          </a:ln>
        </p:spPr>
      </p:pic>
      <p:pic>
        <p:nvPicPr>
          <p:cNvPr id="10242" name="Picture 2"/>
          <p:cNvPicPr>
            <a:picLocks noChangeAspect="1" noChangeArrowheads="1"/>
          </p:cNvPicPr>
          <p:nvPr/>
        </p:nvPicPr>
        <p:blipFill>
          <a:blip r:embed="rId4" cstate="print"/>
          <a:srcRect/>
          <a:stretch>
            <a:fillRect/>
          </a:stretch>
        </p:blipFill>
        <p:spPr bwMode="auto">
          <a:xfrm>
            <a:off x="-1" y="-1"/>
            <a:ext cx="10080625" cy="7560469"/>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07p171a"/>
          <p:cNvPicPr preferRelativeResize="0">
            <a:picLocks noChangeAspect="1" noChangeArrowheads="1"/>
          </p:cNvPicPr>
          <p:nvPr>
            <p:custDataLst>
              <p:tags r:id="rId1"/>
            </p:custDataLst>
          </p:nvPr>
        </p:nvPicPr>
        <p:blipFill>
          <a:blip r:embed="rId4" cstate="print"/>
          <a:srcRect b="6117"/>
          <a:stretch>
            <a:fillRect/>
          </a:stretch>
        </p:blipFill>
        <p:spPr bwMode="auto">
          <a:xfrm>
            <a:off x="1306512" y="655637"/>
            <a:ext cx="7518400" cy="2154238"/>
          </a:xfrm>
          <a:prstGeom prst="rect">
            <a:avLst/>
          </a:prstGeom>
          <a:noFill/>
          <a:ln w="9525">
            <a:noFill/>
            <a:miter lim="800000"/>
            <a:headEnd/>
            <a:tailEnd/>
          </a:ln>
          <a:effectLst/>
        </p:spPr>
      </p:pic>
      <p:sp>
        <p:nvSpPr>
          <p:cNvPr id="3" name="TextBox 2"/>
          <p:cNvSpPr txBox="1"/>
          <p:nvPr/>
        </p:nvSpPr>
        <p:spPr>
          <a:xfrm>
            <a:off x="0" y="0"/>
            <a:ext cx="9840912" cy="830997"/>
          </a:xfrm>
          <a:prstGeom prst="rect">
            <a:avLst/>
          </a:prstGeom>
          <a:noFill/>
        </p:spPr>
        <p:txBody>
          <a:bodyPr wrap="square" rtlCol="0">
            <a:spAutoFit/>
          </a:bodyPr>
          <a:lstStyle/>
          <a:p>
            <a:r>
              <a:rPr lang="en-US" sz="4800" dirty="0" smtClean="0"/>
              <a:t>Wind shear creating turbulent eddies</a:t>
            </a:r>
            <a:endParaRPr lang="en-US" sz="4800" dirty="0"/>
          </a:p>
        </p:txBody>
      </p:sp>
      <p:sp>
        <p:nvSpPr>
          <p:cNvPr id="4" name="TextBox 3"/>
          <p:cNvSpPr txBox="1"/>
          <p:nvPr/>
        </p:nvSpPr>
        <p:spPr>
          <a:xfrm>
            <a:off x="0" y="4008437"/>
            <a:ext cx="1154112" cy="2862322"/>
          </a:xfrm>
          <a:prstGeom prst="rect">
            <a:avLst/>
          </a:prstGeom>
          <a:noFill/>
        </p:spPr>
        <p:txBody>
          <a:bodyPr wrap="square" rtlCol="0">
            <a:spAutoFit/>
          </a:bodyPr>
          <a:lstStyle/>
          <a:p>
            <a:r>
              <a:rPr lang="en-US" dirty="0" smtClean="0"/>
              <a:t>150mb</a:t>
            </a:r>
          </a:p>
          <a:p>
            <a:endParaRPr lang="en-US" dirty="0" smtClean="0"/>
          </a:p>
          <a:p>
            <a:endParaRPr lang="en-US" dirty="0" smtClean="0"/>
          </a:p>
          <a:p>
            <a:r>
              <a:rPr lang="en-US" dirty="0" smtClean="0"/>
              <a:t>250mb</a:t>
            </a:r>
          </a:p>
          <a:p>
            <a:endParaRPr lang="en-US" dirty="0" smtClean="0"/>
          </a:p>
          <a:p>
            <a:endParaRPr lang="en-US" dirty="0" smtClean="0"/>
          </a:p>
          <a:p>
            <a:r>
              <a:rPr lang="en-US" dirty="0" smtClean="0"/>
              <a:t>350mb</a:t>
            </a:r>
          </a:p>
          <a:p>
            <a:endParaRPr lang="en-US" dirty="0" smtClean="0"/>
          </a:p>
          <a:p>
            <a:endParaRPr lang="en-US" dirty="0" smtClean="0"/>
          </a:p>
          <a:p>
            <a:r>
              <a:rPr lang="en-US" dirty="0" smtClean="0"/>
              <a:t>450mb</a:t>
            </a:r>
            <a:endParaRPr lang="en-US" dirty="0"/>
          </a:p>
        </p:txBody>
      </p:sp>
      <p:sp>
        <p:nvSpPr>
          <p:cNvPr id="7" name="Right Arrow 6"/>
          <p:cNvSpPr/>
          <p:nvPr/>
        </p:nvSpPr>
        <p:spPr>
          <a:xfrm>
            <a:off x="1230312" y="6675437"/>
            <a:ext cx="19050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a:off x="3744912" y="6675437"/>
            <a:ext cx="19050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a:off x="6107112" y="6675437"/>
            <a:ext cx="19050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a:off x="1687512" y="5761037"/>
            <a:ext cx="25146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a:off x="5192712" y="5761037"/>
            <a:ext cx="25146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a:off x="1230312" y="4922837"/>
            <a:ext cx="32766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a:off x="5116512" y="4922837"/>
            <a:ext cx="32766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a:off x="1230312" y="4084637"/>
            <a:ext cx="19050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p:cNvSpPr/>
          <p:nvPr/>
        </p:nvSpPr>
        <p:spPr>
          <a:xfrm>
            <a:off x="3744912" y="4084637"/>
            <a:ext cx="19050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p:cNvSpPr/>
          <p:nvPr/>
        </p:nvSpPr>
        <p:spPr>
          <a:xfrm>
            <a:off x="6107112" y="4084637"/>
            <a:ext cx="19050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8704263" y="4008437"/>
            <a:ext cx="1376362" cy="2862322"/>
          </a:xfrm>
          <a:prstGeom prst="rect">
            <a:avLst/>
          </a:prstGeom>
        </p:spPr>
        <p:txBody>
          <a:bodyPr wrap="square">
            <a:spAutoFit/>
          </a:bodyPr>
          <a:lstStyle/>
          <a:p>
            <a:r>
              <a:rPr lang="en-US" dirty="0" smtClean="0"/>
              <a:t>75 knots</a:t>
            </a:r>
            <a:endParaRPr lang="en-US" dirty="0" smtClean="0"/>
          </a:p>
          <a:p>
            <a:endParaRPr lang="en-US" dirty="0" smtClean="0"/>
          </a:p>
          <a:p>
            <a:endParaRPr lang="en-US" dirty="0" smtClean="0"/>
          </a:p>
          <a:p>
            <a:r>
              <a:rPr lang="en-US" dirty="0" smtClean="0"/>
              <a:t>130 knots</a:t>
            </a:r>
            <a:endParaRPr lang="en-US" dirty="0" smtClean="0"/>
          </a:p>
          <a:p>
            <a:endParaRPr lang="en-US" dirty="0" smtClean="0"/>
          </a:p>
          <a:p>
            <a:endParaRPr lang="en-US" dirty="0" smtClean="0"/>
          </a:p>
          <a:p>
            <a:r>
              <a:rPr lang="en-US" dirty="0" smtClean="0"/>
              <a:t>100 knots</a:t>
            </a:r>
            <a:endParaRPr lang="en-US" dirty="0" smtClean="0"/>
          </a:p>
          <a:p>
            <a:endParaRPr lang="en-US" dirty="0" smtClean="0"/>
          </a:p>
          <a:p>
            <a:endParaRPr lang="en-US" dirty="0" smtClean="0"/>
          </a:p>
          <a:p>
            <a:r>
              <a:rPr lang="en-US" dirty="0" smtClean="0"/>
              <a:t>80 knots</a:t>
            </a:r>
            <a:endParaRPr lang="en-US" dirty="0"/>
          </a:p>
        </p:txBody>
      </p:sp>
      <p:pic>
        <p:nvPicPr>
          <p:cNvPr id="22" name="Picture 2"/>
          <p:cNvPicPr>
            <a:picLocks noChangeAspect="1" noChangeArrowheads="1"/>
          </p:cNvPicPr>
          <p:nvPr/>
        </p:nvPicPr>
        <p:blipFill>
          <a:blip r:embed="rId5" cstate="print"/>
          <a:srcRect/>
          <a:stretch>
            <a:fillRect/>
          </a:stretch>
        </p:blipFill>
        <p:spPr bwMode="auto">
          <a:xfrm>
            <a:off x="-1512888" y="5151437"/>
            <a:ext cx="1343025" cy="390525"/>
          </a:xfrm>
          <a:prstGeom prst="rect">
            <a:avLst/>
          </a:prstGeom>
          <a:noFill/>
          <a:ln w="9525">
            <a:noFill/>
            <a:miter lim="800000"/>
            <a:headEnd/>
            <a:tailEnd/>
          </a:ln>
        </p:spPr>
      </p:pic>
      <p:sp>
        <p:nvSpPr>
          <p:cNvPr id="26" name="Curved Down Arrow 25"/>
          <p:cNvSpPr/>
          <p:nvPr/>
        </p:nvSpPr>
        <p:spPr>
          <a:xfrm flipH="1">
            <a:off x="1535112" y="4389437"/>
            <a:ext cx="381000" cy="1524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Curved Down Arrow 26"/>
          <p:cNvSpPr/>
          <p:nvPr/>
        </p:nvSpPr>
        <p:spPr>
          <a:xfrm rot="10800000" flipH="1">
            <a:off x="1535112" y="4694237"/>
            <a:ext cx="381000" cy="1524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30" name="Group 29"/>
          <p:cNvGrpSpPr/>
          <p:nvPr/>
        </p:nvGrpSpPr>
        <p:grpSpPr>
          <a:xfrm>
            <a:off x="3440112" y="4389437"/>
            <a:ext cx="381000" cy="457200"/>
            <a:chOff x="5345112" y="3322637"/>
            <a:chExt cx="381000" cy="457200"/>
          </a:xfrm>
        </p:grpSpPr>
        <p:sp>
          <p:nvSpPr>
            <p:cNvPr id="28" name="Curved Down Arrow 27"/>
            <p:cNvSpPr/>
            <p:nvPr/>
          </p:nvSpPr>
          <p:spPr>
            <a:xfrm flipH="1">
              <a:off x="5345112" y="3322637"/>
              <a:ext cx="381000" cy="1524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Curved Down Arrow 28"/>
            <p:cNvSpPr/>
            <p:nvPr/>
          </p:nvSpPr>
          <p:spPr>
            <a:xfrm rot="10800000" flipH="1">
              <a:off x="5345112" y="3627437"/>
              <a:ext cx="381000" cy="1524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31" name="Group 30"/>
          <p:cNvGrpSpPr/>
          <p:nvPr/>
        </p:nvGrpSpPr>
        <p:grpSpPr>
          <a:xfrm>
            <a:off x="5421312" y="4389437"/>
            <a:ext cx="381000" cy="457200"/>
            <a:chOff x="5345112" y="3322637"/>
            <a:chExt cx="381000" cy="457200"/>
          </a:xfrm>
        </p:grpSpPr>
        <p:sp>
          <p:nvSpPr>
            <p:cNvPr id="32" name="Curved Down Arrow 31"/>
            <p:cNvSpPr/>
            <p:nvPr/>
          </p:nvSpPr>
          <p:spPr>
            <a:xfrm flipH="1">
              <a:off x="5345112" y="3322637"/>
              <a:ext cx="381000" cy="1524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Curved Down Arrow 32"/>
            <p:cNvSpPr/>
            <p:nvPr/>
          </p:nvSpPr>
          <p:spPr>
            <a:xfrm rot="10800000" flipH="1">
              <a:off x="5345112" y="3627437"/>
              <a:ext cx="381000" cy="1524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34" name="Group 33"/>
          <p:cNvGrpSpPr/>
          <p:nvPr/>
        </p:nvGrpSpPr>
        <p:grpSpPr>
          <a:xfrm>
            <a:off x="7402512" y="4389437"/>
            <a:ext cx="381000" cy="457200"/>
            <a:chOff x="5345112" y="3322637"/>
            <a:chExt cx="381000" cy="457200"/>
          </a:xfrm>
        </p:grpSpPr>
        <p:sp>
          <p:nvSpPr>
            <p:cNvPr id="35" name="Curved Down Arrow 34"/>
            <p:cNvSpPr/>
            <p:nvPr/>
          </p:nvSpPr>
          <p:spPr>
            <a:xfrm flipH="1">
              <a:off x="5345112" y="3322637"/>
              <a:ext cx="381000" cy="1524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Curved Down Arrow 35"/>
            <p:cNvSpPr/>
            <p:nvPr/>
          </p:nvSpPr>
          <p:spPr>
            <a:xfrm rot="10800000" flipH="1">
              <a:off x="5345112" y="3627437"/>
              <a:ext cx="381000" cy="1524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40" name="Group 39"/>
          <p:cNvGrpSpPr/>
          <p:nvPr/>
        </p:nvGrpSpPr>
        <p:grpSpPr>
          <a:xfrm flipV="1">
            <a:off x="1458912" y="6065837"/>
            <a:ext cx="381000" cy="457200"/>
            <a:chOff x="5345112" y="3322637"/>
            <a:chExt cx="381000" cy="457200"/>
          </a:xfrm>
        </p:grpSpPr>
        <p:sp>
          <p:nvSpPr>
            <p:cNvPr id="41" name="Curved Down Arrow 40"/>
            <p:cNvSpPr/>
            <p:nvPr/>
          </p:nvSpPr>
          <p:spPr>
            <a:xfrm flipH="1">
              <a:off x="5345112" y="3322637"/>
              <a:ext cx="381000" cy="1524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2" name="Curved Down Arrow 41"/>
            <p:cNvSpPr/>
            <p:nvPr/>
          </p:nvSpPr>
          <p:spPr>
            <a:xfrm rot="10800000" flipH="1">
              <a:off x="5345112" y="3627437"/>
              <a:ext cx="381000" cy="1524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43" name="Group 42"/>
          <p:cNvGrpSpPr/>
          <p:nvPr/>
        </p:nvGrpSpPr>
        <p:grpSpPr>
          <a:xfrm flipV="1">
            <a:off x="7097712" y="6065837"/>
            <a:ext cx="381000" cy="457200"/>
            <a:chOff x="5345112" y="3322637"/>
            <a:chExt cx="381000" cy="457200"/>
          </a:xfrm>
        </p:grpSpPr>
        <p:sp>
          <p:nvSpPr>
            <p:cNvPr id="44" name="Curved Down Arrow 43"/>
            <p:cNvSpPr/>
            <p:nvPr/>
          </p:nvSpPr>
          <p:spPr>
            <a:xfrm flipH="1">
              <a:off x="5345112" y="3322637"/>
              <a:ext cx="381000" cy="1524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5" name="Curved Down Arrow 44"/>
            <p:cNvSpPr/>
            <p:nvPr/>
          </p:nvSpPr>
          <p:spPr>
            <a:xfrm rot="10800000" flipH="1">
              <a:off x="5345112" y="3627437"/>
              <a:ext cx="381000" cy="1524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46" name="Group 45"/>
          <p:cNvGrpSpPr/>
          <p:nvPr/>
        </p:nvGrpSpPr>
        <p:grpSpPr>
          <a:xfrm flipV="1">
            <a:off x="4354512" y="6065837"/>
            <a:ext cx="381000" cy="457200"/>
            <a:chOff x="5345112" y="3322637"/>
            <a:chExt cx="381000" cy="457200"/>
          </a:xfrm>
        </p:grpSpPr>
        <p:sp>
          <p:nvSpPr>
            <p:cNvPr id="47" name="Curved Down Arrow 46"/>
            <p:cNvSpPr/>
            <p:nvPr/>
          </p:nvSpPr>
          <p:spPr>
            <a:xfrm flipH="1">
              <a:off x="5345112" y="3322637"/>
              <a:ext cx="381000" cy="1524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8" name="Curved Down Arrow 47"/>
            <p:cNvSpPr/>
            <p:nvPr/>
          </p:nvSpPr>
          <p:spPr>
            <a:xfrm rot="10800000" flipH="1">
              <a:off x="5345112" y="3627437"/>
              <a:ext cx="381000" cy="1524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49" name="Group 48"/>
          <p:cNvGrpSpPr/>
          <p:nvPr/>
        </p:nvGrpSpPr>
        <p:grpSpPr>
          <a:xfrm flipV="1">
            <a:off x="6945312" y="5151437"/>
            <a:ext cx="381000" cy="457200"/>
            <a:chOff x="5345112" y="3322637"/>
            <a:chExt cx="381000" cy="457200"/>
          </a:xfrm>
        </p:grpSpPr>
        <p:sp>
          <p:nvSpPr>
            <p:cNvPr id="50" name="Curved Down Arrow 49"/>
            <p:cNvSpPr/>
            <p:nvPr/>
          </p:nvSpPr>
          <p:spPr>
            <a:xfrm flipH="1">
              <a:off x="5345112" y="3322637"/>
              <a:ext cx="381000" cy="1524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1" name="Curved Down Arrow 50"/>
            <p:cNvSpPr/>
            <p:nvPr/>
          </p:nvSpPr>
          <p:spPr>
            <a:xfrm rot="10800000" flipH="1">
              <a:off x="5345112" y="3627437"/>
              <a:ext cx="381000" cy="1524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52" name="Group 51"/>
          <p:cNvGrpSpPr/>
          <p:nvPr/>
        </p:nvGrpSpPr>
        <p:grpSpPr>
          <a:xfrm flipV="1">
            <a:off x="2525712" y="5151437"/>
            <a:ext cx="381000" cy="457200"/>
            <a:chOff x="5345112" y="3322637"/>
            <a:chExt cx="381000" cy="457200"/>
          </a:xfrm>
        </p:grpSpPr>
        <p:sp>
          <p:nvSpPr>
            <p:cNvPr id="53" name="Curved Down Arrow 52"/>
            <p:cNvSpPr/>
            <p:nvPr/>
          </p:nvSpPr>
          <p:spPr>
            <a:xfrm flipH="1">
              <a:off x="5345112" y="3322637"/>
              <a:ext cx="381000" cy="1524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4" name="Curved Down Arrow 53"/>
            <p:cNvSpPr/>
            <p:nvPr/>
          </p:nvSpPr>
          <p:spPr>
            <a:xfrm rot="10800000" flipH="1">
              <a:off x="5345112" y="3627437"/>
              <a:ext cx="381000" cy="1524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55" name="Group 54"/>
          <p:cNvGrpSpPr/>
          <p:nvPr/>
        </p:nvGrpSpPr>
        <p:grpSpPr>
          <a:xfrm flipV="1">
            <a:off x="4506912" y="5151437"/>
            <a:ext cx="381000" cy="457200"/>
            <a:chOff x="5345112" y="3322637"/>
            <a:chExt cx="381000" cy="457200"/>
          </a:xfrm>
        </p:grpSpPr>
        <p:sp>
          <p:nvSpPr>
            <p:cNvPr id="56" name="Curved Down Arrow 55"/>
            <p:cNvSpPr/>
            <p:nvPr/>
          </p:nvSpPr>
          <p:spPr>
            <a:xfrm flipH="1">
              <a:off x="5345112" y="3322637"/>
              <a:ext cx="381000" cy="1524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7" name="Curved Down Arrow 56"/>
            <p:cNvSpPr/>
            <p:nvPr/>
          </p:nvSpPr>
          <p:spPr>
            <a:xfrm rot="10800000" flipH="1">
              <a:off x="5345112" y="3627437"/>
              <a:ext cx="381000" cy="1524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58" name="TextBox 57"/>
          <p:cNvSpPr txBox="1"/>
          <p:nvPr/>
        </p:nvSpPr>
        <p:spPr>
          <a:xfrm>
            <a:off x="2144712" y="3094037"/>
            <a:ext cx="4298741" cy="707886"/>
          </a:xfrm>
          <a:prstGeom prst="rect">
            <a:avLst/>
          </a:prstGeom>
          <a:noFill/>
        </p:spPr>
        <p:txBody>
          <a:bodyPr wrap="none" rtlCol="0">
            <a:spAutoFit/>
          </a:bodyPr>
          <a:lstStyle/>
          <a:p>
            <a:r>
              <a:rPr lang="en-US" sz="4000" dirty="0" smtClean="0"/>
              <a:t>Sample jet stream…</a:t>
            </a:r>
            <a:endParaRPr lang="en-US" sz="4000" dirty="0"/>
          </a:p>
        </p:txBody>
      </p:sp>
      <p:sp>
        <p:nvSpPr>
          <p:cNvPr id="60" name="TextBox 59"/>
          <p:cNvSpPr txBox="1"/>
          <p:nvPr/>
        </p:nvSpPr>
        <p:spPr>
          <a:xfrm>
            <a:off x="0" y="6827837"/>
            <a:ext cx="10231262" cy="646331"/>
          </a:xfrm>
          <a:prstGeom prst="rect">
            <a:avLst/>
          </a:prstGeom>
          <a:noFill/>
        </p:spPr>
        <p:txBody>
          <a:bodyPr wrap="none" rtlCol="0">
            <a:spAutoFit/>
          </a:bodyPr>
          <a:lstStyle/>
          <a:p>
            <a:pPr algn="ctr"/>
            <a:r>
              <a:rPr lang="en-US" dirty="0" smtClean="0"/>
              <a:t>“Man its too bumpy up here to take a nap, call up Denver center and see if the ride gets smoother ahead…”</a:t>
            </a:r>
          </a:p>
          <a:p>
            <a:pPr algn="ctr"/>
            <a:r>
              <a:rPr lang="en-US" dirty="0" smtClean="0"/>
              <a:t>“</a:t>
            </a:r>
            <a:r>
              <a:rPr lang="en-US" dirty="0" err="1" smtClean="0"/>
              <a:t>Ya</a:t>
            </a:r>
            <a:r>
              <a:rPr lang="en-US" dirty="0" smtClean="0"/>
              <a:t>, but check out this tailwind”</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fill="hold" nodeType="clickEffect">
                                  <p:stCondLst>
                                    <p:cond delay="0"/>
                                  </p:stCondLst>
                                  <p:childTnLst>
                                    <p:animMotion origin="layout" path="M 0.07455 0.00063 C 0.13964 0.00231 0.13144 0.00105 0.1699 0.00652 C 0.25406 0.00504 0.25012 0.00757 0.29929 0.00063 C 0.32009 -0.00798 0.34594 0.00042 0.36769 0.00252 C 0.37305 0.00504 0.37857 0.00673 0.38408 0.00862 C 0.39401 0.00568 0.40252 0.00252 0.41245 0.00063 C 0.46667 0.00294 0.48542 -0.00567 0.52403 0.01261 C 0.545 0.01135 0.56438 0.00883 0.58503 0.00652 C 0.59165 0.00441 0.59795 0.00147 0.60425 -0.00126 C 0.61324 -0.00504 0.62474 -0.00399 0.63404 -0.00735 C 0.65327 -0.00462 0.6673 -0.00252 0.68779 -0.00126 C 0.70528 0.00631 0.72577 0.0021 0.74437 0.00462 C 0.75445 0.00799 0.76328 0.00925 0.77399 0.01051 C 0.7814 0.00988 0.78897 0.00967 0.79637 0.00862 C 0.80552 0.00736 0.81418 0.00147 0.82317 -0.00126 C 0.86241 -0.00063 0.9015 -0.00126 0.94074 0.00063 C 0.94594 0.00084 0.95051 0.00568 0.95556 0.00652 C 0.96911 0.00525 0.9751 0.00336 0.98692 0.00063 C 0.99291 -0.00084 1.00473 -0.00336 1.00473 -0.00336 C 1.03168 -0.00189 1.05816 0.00063 1.08511 0.00063 " pathEditMode="relative" ptsTypes="fffffffffffffffffffA">
                                      <p:cBhvr>
                                        <p:cTn id="6" dur="9000" fill="hold"/>
                                        <p:tgtEl>
                                          <p:spTgt spid="22"/>
                                        </p:tgtEl>
                                        <p:attrNameLst>
                                          <p:attrName>ppt_x</p:attrName>
                                          <p:attrName>ppt_y</p:attrName>
                                        </p:attrNameLst>
                                      </p:cBhvr>
                                    </p:animMotion>
                                  </p:childTnLst>
                                </p:cTn>
                              </p:par>
                              <p:par>
                                <p:cTn id="7" presetID="1" presetClass="entr" presetSubtype="0" fill="hold" nodeType="withEffect">
                                  <p:stCondLst>
                                    <p:cond delay="0"/>
                                  </p:stCondLst>
                                  <p:childTnLst>
                                    <p:set>
                                      <p:cBhvr>
                                        <p:cTn id="8" dur="1" fill="hold">
                                          <p:stCondLst>
                                            <p:cond delay="0"/>
                                          </p:stCondLst>
                                        </p:cTn>
                                        <p:tgtEl>
                                          <p:spTgt spid="60">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5" name="Picture 5" descr="doppler_radar"/>
          <p:cNvPicPr>
            <a:picLocks noChangeAspect="1" noChangeArrowheads="1"/>
          </p:cNvPicPr>
          <p:nvPr/>
        </p:nvPicPr>
        <p:blipFill>
          <a:blip r:embed="rId3" cstate="print">
            <a:lum bright="-40000" contrast="-50000"/>
          </a:blip>
          <a:srcRect/>
          <a:stretch>
            <a:fillRect/>
          </a:stretch>
        </p:blipFill>
        <p:spPr bwMode="auto">
          <a:xfrm>
            <a:off x="0" y="-1511933"/>
            <a:ext cx="10080625" cy="9713833"/>
          </a:xfrm>
          <a:prstGeom prst="rect">
            <a:avLst/>
          </a:prstGeom>
          <a:noFill/>
          <a:ln w="9525">
            <a:noFill/>
            <a:miter lim="800000"/>
            <a:headEnd/>
            <a:tailEnd/>
          </a:ln>
        </p:spPr>
      </p:pic>
      <p:sp>
        <p:nvSpPr>
          <p:cNvPr id="15362" name="Rectangle 2"/>
          <p:cNvSpPr>
            <a:spLocks noGrp="1" noChangeArrowheads="1"/>
          </p:cNvSpPr>
          <p:nvPr>
            <p:ph type="title"/>
          </p:nvPr>
        </p:nvSpPr>
        <p:spPr/>
        <p:txBody>
          <a:bodyPr/>
          <a:lstStyle/>
          <a:p>
            <a:r>
              <a:rPr lang="en-US" dirty="0" smtClean="0">
                <a:solidFill>
                  <a:srgbClr val="009999"/>
                </a:solidFill>
              </a:rPr>
              <a:t>Turbulence Detection</a:t>
            </a:r>
            <a:endParaRPr lang="en-US" dirty="0">
              <a:solidFill>
                <a:srgbClr val="009999"/>
              </a:solidFill>
            </a:endParaRPr>
          </a:p>
        </p:txBody>
      </p:sp>
      <p:sp>
        <p:nvSpPr>
          <p:cNvPr id="15363" name="Rectangle 3"/>
          <p:cNvSpPr>
            <a:spLocks noGrp="1" noChangeArrowheads="1"/>
          </p:cNvSpPr>
          <p:nvPr>
            <p:ph type="body" idx="1"/>
          </p:nvPr>
        </p:nvSpPr>
        <p:spPr/>
        <p:txBody>
          <a:bodyPr/>
          <a:lstStyle/>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6388" name="Rectangle 4"/>
          <p:cNvSpPr>
            <a:spLocks noGrp="1" noChangeArrowheads="1"/>
          </p:cNvSpPr>
          <p:nvPr>
            <p:ph type="ctrTitle"/>
          </p:nvPr>
        </p:nvSpPr>
        <p:spPr>
          <a:xfrm>
            <a:off x="504031" y="1091954"/>
            <a:ext cx="8568531" cy="1620430"/>
          </a:xfrm>
        </p:spPr>
        <p:txBody>
          <a:bodyPr/>
          <a:lstStyle/>
          <a:p>
            <a:pPr>
              <a:buNone/>
            </a:pPr>
            <a:r>
              <a:rPr lang="en-US" sz="3500" b="1" dirty="0"/>
              <a:t>Local Winds:</a:t>
            </a:r>
            <a:br>
              <a:rPr lang="en-US" sz="3500" b="1" dirty="0"/>
            </a:br>
            <a:r>
              <a:rPr lang="en-US" sz="3500" b="1" dirty="0"/>
              <a:t>Sea-Land Breeze</a:t>
            </a:r>
            <a:br>
              <a:rPr lang="en-US" sz="3500" b="1" dirty="0"/>
            </a:br>
            <a:r>
              <a:rPr lang="en-US" sz="3500" b="1" dirty="0"/>
              <a:t>Mountain-Valley Circulation</a:t>
            </a:r>
          </a:p>
        </p:txBody>
      </p:sp>
      <p:sp>
        <p:nvSpPr>
          <p:cNvPr id="656389" name="Rectangle 5"/>
          <p:cNvSpPr>
            <a:spLocks noGrp="1" noChangeArrowheads="1"/>
          </p:cNvSpPr>
          <p:nvPr>
            <p:ph type="subTitle" idx="1"/>
          </p:nvPr>
        </p:nvSpPr>
        <p:spPr>
          <a:xfrm>
            <a:off x="1008063" y="4283816"/>
            <a:ext cx="8064500" cy="1931917"/>
          </a:xfrm>
        </p:spPr>
        <p:txBody>
          <a:bodyPr/>
          <a:lstStyle/>
          <a:p>
            <a:pPr marL="377979" indent="-377979" algn="l">
              <a:lnSpc>
                <a:spcPct val="80000"/>
              </a:lnSpc>
            </a:pPr>
            <a:r>
              <a:rPr lang="en-US" sz="2600" b="1" dirty="0"/>
              <a:t>Basically the same physical idea for each one:</a:t>
            </a:r>
          </a:p>
          <a:p>
            <a:pPr marL="377979" indent="-377979" algn="l">
              <a:lnSpc>
                <a:spcPct val="80000"/>
              </a:lnSpc>
            </a:pPr>
            <a:endParaRPr lang="en-US" sz="2600" b="1" dirty="0"/>
          </a:p>
          <a:p>
            <a:pPr marL="377979" indent="-377979" algn="l">
              <a:lnSpc>
                <a:spcPct val="80000"/>
              </a:lnSpc>
              <a:buFontTx/>
              <a:buAutoNum type="arabicPeriod"/>
            </a:pPr>
            <a:r>
              <a:rPr lang="en-US" sz="2600" b="1" dirty="0"/>
              <a:t>A direct thermal circulation which occurs a small enough scale that the pressure gradient is the dominant force which drives the wind.</a:t>
            </a:r>
          </a:p>
          <a:p>
            <a:pPr marL="377979" indent="-377979" algn="l">
              <a:lnSpc>
                <a:spcPct val="80000"/>
              </a:lnSpc>
              <a:buFontTx/>
              <a:buAutoNum type="arabicPeriod"/>
            </a:pPr>
            <a:endParaRPr lang="en-US" sz="2600" b="1" dirty="0"/>
          </a:p>
          <a:p>
            <a:pPr marL="377979" indent="-377979" algn="l">
              <a:lnSpc>
                <a:spcPct val="80000"/>
              </a:lnSpc>
              <a:buFontTx/>
              <a:buAutoNum type="arabicPeriod"/>
            </a:pPr>
            <a:r>
              <a:rPr lang="en-US" sz="2600" b="1" dirty="0"/>
              <a:t>Driven by the diurnal cycle of solar heating.</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434" name="Rectangle 2"/>
          <p:cNvSpPr>
            <a:spLocks noGrp="1" noChangeArrowheads="1"/>
          </p:cNvSpPr>
          <p:nvPr>
            <p:ph type="title"/>
          </p:nvPr>
        </p:nvSpPr>
        <p:spPr>
          <a:xfrm>
            <a:off x="504031" y="0"/>
            <a:ext cx="9072563" cy="789217"/>
          </a:xfrm>
        </p:spPr>
        <p:txBody>
          <a:bodyPr/>
          <a:lstStyle/>
          <a:p>
            <a:pPr>
              <a:buNone/>
            </a:pPr>
            <a:r>
              <a:rPr lang="en-US" sz="3500" b="1" dirty="0"/>
              <a:t>Sea-Land Breeze</a:t>
            </a:r>
          </a:p>
        </p:txBody>
      </p:sp>
      <p:pic>
        <p:nvPicPr>
          <p:cNvPr id="658436" name="Picture 4" descr="0704"/>
          <p:cNvPicPr preferRelativeResize="0">
            <a:picLocks noChangeAspect="1" noChangeArrowheads="1"/>
          </p:cNvPicPr>
          <p:nvPr>
            <p:custDataLst>
              <p:tags r:id="rId1"/>
            </p:custDataLst>
          </p:nvPr>
        </p:nvPicPr>
        <p:blipFill>
          <a:blip r:embed="rId5" cstate="print"/>
          <a:srcRect b="52206"/>
          <a:stretch>
            <a:fillRect/>
          </a:stretch>
        </p:blipFill>
        <p:spPr bwMode="auto">
          <a:xfrm>
            <a:off x="336021" y="1553933"/>
            <a:ext cx="4200260" cy="2477893"/>
          </a:xfrm>
          <a:prstGeom prst="rect">
            <a:avLst/>
          </a:prstGeom>
          <a:noFill/>
          <a:ln w="9525">
            <a:noFill/>
            <a:miter lim="800000"/>
            <a:headEnd/>
            <a:tailEnd/>
          </a:ln>
          <a:effectLst/>
        </p:spPr>
      </p:pic>
      <p:pic>
        <p:nvPicPr>
          <p:cNvPr id="658437" name="Picture 5" descr="0704"/>
          <p:cNvPicPr preferRelativeResize="0">
            <a:picLocks noChangeAspect="1" noChangeArrowheads="1"/>
          </p:cNvPicPr>
          <p:nvPr>
            <p:custDataLst>
              <p:tags r:id="rId2"/>
            </p:custDataLst>
          </p:nvPr>
        </p:nvPicPr>
        <p:blipFill>
          <a:blip r:embed="rId5" cstate="print"/>
          <a:srcRect t="46686" b="3419"/>
          <a:stretch>
            <a:fillRect/>
          </a:stretch>
        </p:blipFill>
        <p:spPr bwMode="auto">
          <a:xfrm>
            <a:off x="5292328" y="1511936"/>
            <a:ext cx="4368271" cy="2691384"/>
          </a:xfrm>
          <a:prstGeom prst="rect">
            <a:avLst/>
          </a:prstGeom>
          <a:noFill/>
          <a:ln w="9525">
            <a:noFill/>
            <a:miter lim="800000"/>
            <a:headEnd/>
            <a:tailEnd/>
          </a:ln>
          <a:effectLst/>
        </p:spPr>
      </p:pic>
      <p:sp>
        <p:nvSpPr>
          <p:cNvPr id="658438" name="Text Box 6"/>
          <p:cNvSpPr txBox="1">
            <a:spLocks noChangeArrowheads="1"/>
          </p:cNvSpPr>
          <p:nvPr/>
        </p:nvSpPr>
        <p:spPr bwMode="auto">
          <a:xfrm>
            <a:off x="1764109" y="1091954"/>
            <a:ext cx="1073795" cy="378777"/>
          </a:xfrm>
          <a:prstGeom prst="rect">
            <a:avLst/>
          </a:prstGeom>
          <a:noFill/>
          <a:ln w="9525">
            <a:noFill/>
            <a:miter lim="800000"/>
            <a:headEnd/>
            <a:tailEnd/>
          </a:ln>
          <a:effectLst/>
        </p:spPr>
        <p:txBody>
          <a:bodyPr wrap="none" lIns="100794" tIns="50397" rIns="100794" bIns="50397">
            <a:spAutoFit/>
          </a:bodyPr>
          <a:lstStyle/>
          <a:p>
            <a:r>
              <a:rPr lang="en-US" b="1"/>
              <a:t>DAYTIME</a:t>
            </a:r>
          </a:p>
        </p:txBody>
      </p:sp>
      <p:sp>
        <p:nvSpPr>
          <p:cNvPr id="658439" name="Text Box 7"/>
          <p:cNvSpPr txBox="1">
            <a:spLocks noChangeArrowheads="1"/>
          </p:cNvSpPr>
          <p:nvPr/>
        </p:nvSpPr>
        <p:spPr bwMode="auto">
          <a:xfrm>
            <a:off x="6972432" y="1091954"/>
            <a:ext cx="1199022" cy="378777"/>
          </a:xfrm>
          <a:prstGeom prst="rect">
            <a:avLst/>
          </a:prstGeom>
          <a:noFill/>
          <a:ln w="9525">
            <a:noFill/>
            <a:miter lim="800000"/>
            <a:headEnd/>
            <a:tailEnd/>
          </a:ln>
          <a:effectLst/>
        </p:spPr>
        <p:txBody>
          <a:bodyPr wrap="none" lIns="100794" tIns="50397" rIns="100794" bIns="50397">
            <a:spAutoFit/>
          </a:bodyPr>
          <a:lstStyle/>
          <a:p>
            <a:r>
              <a:rPr lang="en-US" b="1"/>
              <a:t>NIGHTIME</a:t>
            </a:r>
          </a:p>
        </p:txBody>
      </p:sp>
      <p:sp>
        <p:nvSpPr>
          <p:cNvPr id="658440" name="Text Box 8"/>
          <p:cNvSpPr txBox="1">
            <a:spLocks noChangeArrowheads="1"/>
          </p:cNvSpPr>
          <p:nvPr/>
        </p:nvSpPr>
        <p:spPr bwMode="auto">
          <a:xfrm>
            <a:off x="924057" y="4199819"/>
            <a:ext cx="2854090" cy="2040771"/>
          </a:xfrm>
          <a:prstGeom prst="rect">
            <a:avLst/>
          </a:prstGeom>
          <a:noFill/>
          <a:ln w="9525">
            <a:noFill/>
            <a:miter lim="800000"/>
            <a:headEnd/>
            <a:tailEnd/>
          </a:ln>
          <a:effectLst/>
        </p:spPr>
        <p:txBody>
          <a:bodyPr wrap="none" lIns="100794" tIns="50397" rIns="100794" bIns="50397">
            <a:spAutoFit/>
          </a:bodyPr>
          <a:lstStyle/>
          <a:p>
            <a:r>
              <a:rPr lang="en-US" b="1"/>
              <a:t>Water is relatively cool</a:t>
            </a:r>
          </a:p>
          <a:p>
            <a:endParaRPr lang="en-US" b="1"/>
          </a:p>
          <a:p>
            <a:r>
              <a:rPr lang="en-US" b="1"/>
              <a:t>Land is relatively warm</a:t>
            </a:r>
          </a:p>
          <a:p>
            <a:endParaRPr lang="en-US" b="1"/>
          </a:p>
          <a:p>
            <a:r>
              <a:rPr lang="en-US" b="1"/>
              <a:t>Onshore flow at the surface</a:t>
            </a:r>
          </a:p>
          <a:p>
            <a:endParaRPr lang="en-US" b="1"/>
          </a:p>
          <a:p>
            <a:r>
              <a:rPr lang="en-US" b="1"/>
              <a:t>Offshore flow aloft.</a:t>
            </a:r>
          </a:p>
        </p:txBody>
      </p:sp>
      <p:sp>
        <p:nvSpPr>
          <p:cNvPr id="658441" name="Rectangle 9"/>
          <p:cNvSpPr>
            <a:spLocks noChangeArrowheads="1"/>
          </p:cNvSpPr>
          <p:nvPr/>
        </p:nvSpPr>
        <p:spPr bwMode="auto">
          <a:xfrm>
            <a:off x="5796360" y="4199819"/>
            <a:ext cx="3780234" cy="2040771"/>
          </a:xfrm>
          <a:prstGeom prst="rect">
            <a:avLst/>
          </a:prstGeom>
          <a:noFill/>
          <a:ln w="9525">
            <a:noFill/>
            <a:miter lim="800000"/>
            <a:headEnd/>
            <a:tailEnd/>
          </a:ln>
          <a:effectLst/>
        </p:spPr>
        <p:txBody>
          <a:bodyPr lIns="100794" tIns="50397" rIns="100794" bIns="50397">
            <a:spAutoFit/>
          </a:bodyPr>
          <a:lstStyle/>
          <a:p>
            <a:r>
              <a:rPr lang="en-US" b="1"/>
              <a:t>Water is relatively warm</a:t>
            </a:r>
          </a:p>
          <a:p>
            <a:endParaRPr lang="en-US" b="1"/>
          </a:p>
          <a:p>
            <a:r>
              <a:rPr lang="en-US" b="1"/>
              <a:t>Land is relatively cool</a:t>
            </a:r>
          </a:p>
          <a:p>
            <a:endParaRPr lang="en-US" b="1"/>
          </a:p>
          <a:p>
            <a:r>
              <a:rPr lang="en-US" b="1"/>
              <a:t>Offshore flow at the surface</a:t>
            </a:r>
          </a:p>
          <a:p>
            <a:endParaRPr lang="en-US" b="1"/>
          </a:p>
          <a:p>
            <a:r>
              <a:rPr lang="en-US" b="1"/>
              <a:t>Onshore flow aloft.</a:t>
            </a:r>
          </a:p>
        </p:txBody>
      </p:sp>
      <p:sp>
        <p:nvSpPr>
          <p:cNvPr id="658442" name="Text Box 10"/>
          <p:cNvSpPr txBox="1">
            <a:spLocks noChangeArrowheads="1"/>
          </p:cNvSpPr>
          <p:nvPr/>
        </p:nvSpPr>
        <p:spPr bwMode="auto">
          <a:xfrm>
            <a:off x="243266" y="6635715"/>
            <a:ext cx="9090064" cy="773467"/>
          </a:xfrm>
          <a:prstGeom prst="rect">
            <a:avLst/>
          </a:prstGeom>
          <a:noFill/>
          <a:ln w="9525">
            <a:noFill/>
            <a:miter lim="800000"/>
            <a:headEnd/>
            <a:tailEnd/>
          </a:ln>
          <a:effectLst/>
        </p:spPr>
        <p:txBody>
          <a:bodyPr lIns="100794" tIns="50397" rIns="100794" bIns="50397">
            <a:spAutoFit/>
          </a:bodyPr>
          <a:lstStyle/>
          <a:p>
            <a:r>
              <a:rPr lang="en-US" sz="2200" b="1" dirty="0">
                <a:solidFill>
                  <a:srgbClr val="FF3300"/>
                </a:solidFill>
              </a:rPr>
              <a:t>Occurs because water has a high heat capacity, so it heats and cools more slowly than the land.</a:t>
            </a:r>
          </a:p>
        </p:txBody>
      </p:sp>
      <p:sp>
        <p:nvSpPr>
          <p:cNvPr id="658443" name="Line 11"/>
          <p:cNvSpPr>
            <a:spLocks noChangeShapeType="1"/>
          </p:cNvSpPr>
          <p:nvPr/>
        </p:nvSpPr>
        <p:spPr bwMode="auto">
          <a:xfrm flipH="1">
            <a:off x="2604161" y="3191863"/>
            <a:ext cx="756047" cy="0"/>
          </a:xfrm>
          <a:prstGeom prst="line">
            <a:avLst/>
          </a:prstGeom>
          <a:noFill/>
          <a:ln w="38100">
            <a:solidFill>
              <a:srgbClr val="FF0000"/>
            </a:solidFill>
            <a:round/>
            <a:headEnd/>
            <a:tailEnd type="triangle" w="lg" len="lg"/>
          </a:ln>
          <a:effectLst/>
        </p:spPr>
        <p:txBody>
          <a:bodyPr lIns="100794" tIns="50397" rIns="100794" bIns="50397"/>
          <a:lstStyle/>
          <a:p>
            <a:endParaRPr lang="en-US"/>
          </a:p>
        </p:txBody>
      </p:sp>
      <p:sp>
        <p:nvSpPr>
          <p:cNvPr id="658444" name="Text Box 12"/>
          <p:cNvSpPr txBox="1">
            <a:spLocks noChangeArrowheads="1"/>
          </p:cNvSpPr>
          <p:nvPr/>
        </p:nvSpPr>
        <p:spPr bwMode="auto">
          <a:xfrm>
            <a:off x="2688167" y="2771881"/>
            <a:ext cx="580263" cy="378777"/>
          </a:xfrm>
          <a:prstGeom prst="rect">
            <a:avLst/>
          </a:prstGeom>
          <a:noFill/>
          <a:ln w="9525">
            <a:noFill/>
            <a:miter lim="800000"/>
            <a:headEnd/>
            <a:tailEnd/>
          </a:ln>
          <a:effectLst/>
        </p:spPr>
        <p:txBody>
          <a:bodyPr wrap="none" lIns="100794" tIns="50397" rIns="100794" bIns="50397">
            <a:spAutoFit/>
          </a:bodyPr>
          <a:lstStyle/>
          <a:p>
            <a:r>
              <a:rPr lang="en-US" b="1">
                <a:solidFill>
                  <a:srgbClr val="FF3300"/>
                </a:solidFill>
              </a:rPr>
              <a:t>PGF</a:t>
            </a:r>
          </a:p>
        </p:txBody>
      </p:sp>
      <p:sp>
        <p:nvSpPr>
          <p:cNvPr id="658445" name="Text Box 13"/>
          <p:cNvSpPr txBox="1">
            <a:spLocks noChangeArrowheads="1"/>
          </p:cNvSpPr>
          <p:nvPr/>
        </p:nvSpPr>
        <p:spPr bwMode="auto">
          <a:xfrm>
            <a:off x="7476463" y="2771881"/>
            <a:ext cx="580263" cy="378777"/>
          </a:xfrm>
          <a:prstGeom prst="rect">
            <a:avLst/>
          </a:prstGeom>
          <a:noFill/>
          <a:ln w="9525">
            <a:noFill/>
            <a:miter lim="800000"/>
            <a:headEnd/>
            <a:tailEnd/>
          </a:ln>
          <a:effectLst/>
        </p:spPr>
        <p:txBody>
          <a:bodyPr wrap="none" lIns="100794" tIns="50397" rIns="100794" bIns="50397">
            <a:spAutoFit/>
          </a:bodyPr>
          <a:lstStyle/>
          <a:p>
            <a:r>
              <a:rPr lang="en-US" b="1">
                <a:solidFill>
                  <a:srgbClr val="FF3300"/>
                </a:solidFill>
              </a:rPr>
              <a:t>PGF</a:t>
            </a:r>
          </a:p>
        </p:txBody>
      </p:sp>
      <p:sp>
        <p:nvSpPr>
          <p:cNvPr id="658446" name="Line 14"/>
          <p:cNvSpPr>
            <a:spLocks noChangeShapeType="1"/>
          </p:cNvSpPr>
          <p:nvPr/>
        </p:nvSpPr>
        <p:spPr bwMode="auto">
          <a:xfrm>
            <a:off x="7476463" y="3275859"/>
            <a:ext cx="756047" cy="0"/>
          </a:xfrm>
          <a:prstGeom prst="line">
            <a:avLst/>
          </a:prstGeom>
          <a:noFill/>
          <a:ln w="38100">
            <a:solidFill>
              <a:srgbClr val="FF0000"/>
            </a:solidFill>
            <a:round/>
            <a:headEnd/>
            <a:tailEnd type="triangle" w="lg" len="lg"/>
          </a:ln>
          <a:effectLst/>
        </p:spPr>
        <p:txBody>
          <a:bodyPr lIns="100794" tIns="50397" rIns="100794" bIns="50397"/>
          <a:lstStyle/>
          <a:p>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2532" name="Rectangle 4"/>
          <p:cNvSpPr>
            <a:spLocks noGrp="1" noChangeArrowheads="1"/>
          </p:cNvSpPr>
          <p:nvPr>
            <p:ph type="title"/>
          </p:nvPr>
        </p:nvSpPr>
        <p:spPr>
          <a:xfrm>
            <a:off x="504031" y="302737"/>
            <a:ext cx="9072563" cy="1041205"/>
          </a:xfrm>
        </p:spPr>
        <p:txBody>
          <a:bodyPr/>
          <a:lstStyle/>
          <a:p>
            <a:pPr>
              <a:buNone/>
            </a:pPr>
            <a:r>
              <a:rPr lang="en-US" sz="3500" b="1" dirty="0"/>
              <a:t>Sea Breeze Circulation and </a:t>
            </a:r>
            <a:br>
              <a:rPr lang="en-US" sz="3500" b="1" dirty="0"/>
            </a:br>
            <a:r>
              <a:rPr lang="en-US" sz="3500" b="1" dirty="0"/>
              <a:t>Sea Breeze Front</a:t>
            </a:r>
          </a:p>
        </p:txBody>
      </p:sp>
      <p:pic>
        <p:nvPicPr>
          <p:cNvPr id="662534" name="Picture 6" descr="seabrz"/>
          <p:cNvPicPr>
            <a:picLocks noChangeAspect="1" noChangeArrowheads="1"/>
          </p:cNvPicPr>
          <p:nvPr/>
        </p:nvPicPr>
        <p:blipFill>
          <a:blip r:embed="rId3" cstate="print"/>
          <a:srcRect t="19789"/>
          <a:stretch>
            <a:fillRect/>
          </a:stretch>
        </p:blipFill>
        <p:spPr bwMode="auto">
          <a:xfrm>
            <a:off x="504031" y="1732426"/>
            <a:ext cx="8442523" cy="4000328"/>
          </a:xfrm>
          <a:prstGeom prst="rect">
            <a:avLst/>
          </a:prstGeom>
          <a:noFill/>
        </p:spPr>
      </p:pic>
      <p:sp>
        <p:nvSpPr>
          <p:cNvPr id="662535" name="Text Box 7"/>
          <p:cNvSpPr txBox="1">
            <a:spLocks noChangeArrowheads="1"/>
          </p:cNvSpPr>
          <p:nvPr/>
        </p:nvSpPr>
        <p:spPr bwMode="auto">
          <a:xfrm>
            <a:off x="789300" y="5795751"/>
            <a:ext cx="7997996" cy="901997"/>
          </a:xfrm>
          <a:prstGeom prst="rect">
            <a:avLst/>
          </a:prstGeom>
          <a:noFill/>
          <a:ln w="9525">
            <a:noFill/>
            <a:miter lim="800000"/>
            <a:headEnd/>
            <a:tailEnd/>
          </a:ln>
          <a:effectLst/>
        </p:spPr>
        <p:txBody>
          <a:bodyPr lIns="100794" tIns="50397" rIns="100794" bIns="50397">
            <a:spAutoFit/>
          </a:bodyPr>
          <a:lstStyle/>
          <a:p>
            <a:r>
              <a:rPr lang="en-US" sz="2600" b="1" dirty="0"/>
              <a:t>Sea breeze forces air to converge over land, leading to upward motion and formation of clouds and storms.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484" name="Rectangle 4"/>
          <p:cNvSpPr>
            <a:spLocks noGrp="1" noChangeArrowheads="1"/>
          </p:cNvSpPr>
          <p:nvPr>
            <p:ph type="title"/>
          </p:nvPr>
        </p:nvSpPr>
        <p:spPr>
          <a:xfrm>
            <a:off x="126008" y="1"/>
            <a:ext cx="9324578" cy="957209"/>
          </a:xfrm>
        </p:spPr>
        <p:txBody>
          <a:bodyPr/>
          <a:lstStyle/>
          <a:p>
            <a:pPr>
              <a:buNone/>
            </a:pPr>
            <a:r>
              <a:rPr lang="en-US" sz="3500" b="1" dirty="0"/>
              <a:t>Sea Breeze Front: North Carolina Example</a:t>
            </a:r>
            <a:r>
              <a:rPr lang="en-US" dirty="0"/>
              <a:t> </a:t>
            </a:r>
          </a:p>
        </p:txBody>
      </p:sp>
      <p:pic>
        <p:nvPicPr>
          <p:cNvPr id="660486" name="Picture 6" descr="SEABRZ1"/>
          <p:cNvPicPr>
            <a:picLocks noChangeAspect="1" noChangeArrowheads="1"/>
          </p:cNvPicPr>
          <p:nvPr/>
        </p:nvPicPr>
        <p:blipFill>
          <a:blip r:embed="rId3" cstate="print"/>
          <a:srcRect/>
          <a:stretch>
            <a:fillRect/>
          </a:stretch>
        </p:blipFill>
        <p:spPr bwMode="auto">
          <a:xfrm>
            <a:off x="504031" y="1741176"/>
            <a:ext cx="3948245" cy="2290651"/>
          </a:xfrm>
          <a:prstGeom prst="rect">
            <a:avLst/>
          </a:prstGeom>
          <a:noFill/>
        </p:spPr>
      </p:pic>
      <p:pic>
        <p:nvPicPr>
          <p:cNvPr id="660488" name="Picture 8" descr="SEABRZ6"/>
          <p:cNvPicPr>
            <a:picLocks noChangeAspect="1" noChangeArrowheads="1"/>
          </p:cNvPicPr>
          <p:nvPr/>
        </p:nvPicPr>
        <p:blipFill>
          <a:blip r:embed="rId4" cstate="print"/>
          <a:srcRect/>
          <a:stretch>
            <a:fillRect/>
          </a:stretch>
        </p:blipFill>
        <p:spPr bwMode="auto">
          <a:xfrm>
            <a:off x="504031" y="4845542"/>
            <a:ext cx="3948245" cy="2288902"/>
          </a:xfrm>
          <a:prstGeom prst="rect">
            <a:avLst/>
          </a:prstGeom>
          <a:noFill/>
        </p:spPr>
      </p:pic>
      <p:pic>
        <p:nvPicPr>
          <p:cNvPr id="660490" name="Picture 10" descr="SEABRZ10"/>
          <p:cNvPicPr>
            <a:picLocks noChangeAspect="1" noChangeArrowheads="1"/>
          </p:cNvPicPr>
          <p:nvPr/>
        </p:nvPicPr>
        <p:blipFill>
          <a:blip r:embed="rId5" cstate="print"/>
          <a:srcRect/>
          <a:stretch>
            <a:fillRect/>
          </a:stretch>
        </p:blipFill>
        <p:spPr bwMode="auto">
          <a:xfrm>
            <a:off x="5544344" y="1679928"/>
            <a:ext cx="3948245" cy="2290652"/>
          </a:xfrm>
          <a:prstGeom prst="rect">
            <a:avLst/>
          </a:prstGeom>
          <a:noFill/>
        </p:spPr>
      </p:pic>
      <p:pic>
        <p:nvPicPr>
          <p:cNvPr id="660492" name="Picture 12" descr="SEABRZ13"/>
          <p:cNvPicPr>
            <a:picLocks noChangeAspect="1" noChangeArrowheads="1"/>
          </p:cNvPicPr>
          <p:nvPr/>
        </p:nvPicPr>
        <p:blipFill>
          <a:blip r:embed="rId6" cstate="print"/>
          <a:srcRect/>
          <a:stretch>
            <a:fillRect/>
          </a:stretch>
        </p:blipFill>
        <p:spPr bwMode="auto">
          <a:xfrm>
            <a:off x="5544344" y="4845542"/>
            <a:ext cx="3948245" cy="2288902"/>
          </a:xfrm>
          <a:prstGeom prst="rect">
            <a:avLst/>
          </a:prstGeom>
          <a:noFill/>
        </p:spPr>
      </p:pic>
      <p:sp>
        <p:nvSpPr>
          <p:cNvPr id="660493" name="Text Box 13"/>
          <p:cNvSpPr txBox="1">
            <a:spLocks noChangeArrowheads="1"/>
          </p:cNvSpPr>
          <p:nvPr/>
        </p:nvSpPr>
        <p:spPr bwMode="auto">
          <a:xfrm>
            <a:off x="1344084" y="1259946"/>
            <a:ext cx="1833170" cy="378777"/>
          </a:xfrm>
          <a:prstGeom prst="rect">
            <a:avLst/>
          </a:prstGeom>
          <a:noFill/>
          <a:ln w="9525">
            <a:noFill/>
            <a:miter lim="800000"/>
            <a:headEnd/>
            <a:tailEnd/>
          </a:ln>
          <a:effectLst/>
        </p:spPr>
        <p:txBody>
          <a:bodyPr wrap="none" lIns="100794" tIns="50397" rIns="100794" bIns="50397">
            <a:spAutoFit/>
          </a:bodyPr>
          <a:lstStyle/>
          <a:p>
            <a:r>
              <a:rPr lang="en-US" b="1"/>
              <a:t>EARLY MORNING</a:t>
            </a:r>
          </a:p>
        </p:txBody>
      </p:sp>
      <p:sp>
        <p:nvSpPr>
          <p:cNvPr id="660494" name="Text Box 14"/>
          <p:cNvSpPr txBox="1">
            <a:spLocks noChangeArrowheads="1"/>
          </p:cNvSpPr>
          <p:nvPr/>
        </p:nvSpPr>
        <p:spPr bwMode="auto">
          <a:xfrm>
            <a:off x="1410588" y="4408061"/>
            <a:ext cx="1665495" cy="378777"/>
          </a:xfrm>
          <a:prstGeom prst="rect">
            <a:avLst/>
          </a:prstGeom>
          <a:noFill/>
          <a:ln w="9525">
            <a:noFill/>
            <a:miter lim="800000"/>
            <a:headEnd/>
            <a:tailEnd/>
          </a:ln>
          <a:effectLst/>
        </p:spPr>
        <p:txBody>
          <a:bodyPr wrap="none" lIns="100794" tIns="50397" rIns="100794" bIns="50397">
            <a:spAutoFit/>
          </a:bodyPr>
          <a:lstStyle/>
          <a:p>
            <a:r>
              <a:rPr lang="en-US" b="1"/>
              <a:t>MID MORNING</a:t>
            </a:r>
          </a:p>
        </p:txBody>
      </p:sp>
      <p:sp>
        <p:nvSpPr>
          <p:cNvPr id="660495" name="Text Box 15"/>
          <p:cNvSpPr txBox="1">
            <a:spLocks noChangeArrowheads="1"/>
          </p:cNvSpPr>
          <p:nvPr/>
        </p:nvSpPr>
        <p:spPr bwMode="auto">
          <a:xfrm>
            <a:off x="6300390" y="1259946"/>
            <a:ext cx="1881901" cy="378777"/>
          </a:xfrm>
          <a:prstGeom prst="rect">
            <a:avLst/>
          </a:prstGeom>
          <a:noFill/>
          <a:ln w="9525">
            <a:noFill/>
            <a:miter lim="800000"/>
            <a:headEnd/>
            <a:tailEnd/>
          </a:ln>
          <a:effectLst/>
        </p:spPr>
        <p:txBody>
          <a:bodyPr wrap="none" lIns="100794" tIns="50397" rIns="100794" bIns="50397">
            <a:spAutoFit/>
          </a:bodyPr>
          <a:lstStyle/>
          <a:p>
            <a:r>
              <a:rPr lang="en-US" b="1"/>
              <a:t>MID AFTERNOON</a:t>
            </a:r>
          </a:p>
        </p:txBody>
      </p:sp>
      <p:sp>
        <p:nvSpPr>
          <p:cNvPr id="660496" name="Text Box 16"/>
          <p:cNvSpPr txBox="1">
            <a:spLocks noChangeArrowheads="1"/>
          </p:cNvSpPr>
          <p:nvPr/>
        </p:nvSpPr>
        <p:spPr bwMode="auto">
          <a:xfrm>
            <a:off x="6300390" y="4367813"/>
            <a:ext cx="1918385" cy="378777"/>
          </a:xfrm>
          <a:prstGeom prst="rect">
            <a:avLst/>
          </a:prstGeom>
          <a:noFill/>
          <a:ln w="9525">
            <a:noFill/>
            <a:miter lim="800000"/>
            <a:headEnd/>
            <a:tailEnd/>
          </a:ln>
          <a:effectLst/>
        </p:spPr>
        <p:txBody>
          <a:bodyPr wrap="none" lIns="100794" tIns="50397" rIns="100794" bIns="50397">
            <a:spAutoFit/>
          </a:bodyPr>
          <a:lstStyle/>
          <a:p>
            <a:r>
              <a:rPr lang="en-US" b="1"/>
              <a:t>LATE AFTERNOON</a:t>
            </a:r>
          </a:p>
        </p:txBody>
      </p:sp>
      <p:sp>
        <p:nvSpPr>
          <p:cNvPr id="660497" name="Text Box 17"/>
          <p:cNvSpPr txBox="1">
            <a:spLocks noChangeArrowheads="1"/>
          </p:cNvSpPr>
          <p:nvPr/>
        </p:nvSpPr>
        <p:spPr bwMode="auto">
          <a:xfrm>
            <a:off x="6552406" y="7155443"/>
            <a:ext cx="2534195" cy="378777"/>
          </a:xfrm>
          <a:prstGeom prst="rect">
            <a:avLst/>
          </a:prstGeom>
          <a:noFill/>
          <a:ln w="9525">
            <a:noFill/>
            <a:miter lim="800000"/>
            <a:headEnd/>
            <a:tailEnd/>
          </a:ln>
          <a:effectLst/>
        </p:spPr>
        <p:txBody>
          <a:bodyPr wrap="none" lIns="100794" tIns="50397" rIns="100794" bIns="50397">
            <a:spAutoFit/>
          </a:bodyPr>
          <a:lstStyle/>
          <a:p>
            <a:r>
              <a:rPr lang="en-US"/>
              <a:t>(University of Wisconsin)</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580" name="Rectangle 4"/>
          <p:cNvSpPr>
            <a:spLocks noGrp="1" noChangeArrowheads="1"/>
          </p:cNvSpPr>
          <p:nvPr>
            <p:ph type="title"/>
          </p:nvPr>
        </p:nvSpPr>
        <p:spPr>
          <a:xfrm>
            <a:off x="504031" y="302738"/>
            <a:ext cx="9072563" cy="1125201"/>
          </a:xfrm>
        </p:spPr>
        <p:txBody>
          <a:bodyPr/>
          <a:lstStyle/>
          <a:p>
            <a:pPr>
              <a:buNone/>
            </a:pPr>
            <a:r>
              <a:rPr lang="en-US" sz="3500" b="1" dirty="0"/>
              <a:t>Florida Peninsula</a:t>
            </a:r>
          </a:p>
        </p:txBody>
      </p:sp>
      <p:pic>
        <p:nvPicPr>
          <p:cNvPr id="664582" name="Picture 6" descr="sb2"/>
          <p:cNvPicPr>
            <a:picLocks noChangeAspect="1" noChangeArrowheads="1"/>
          </p:cNvPicPr>
          <p:nvPr/>
        </p:nvPicPr>
        <p:blipFill>
          <a:blip r:embed="rId3" cstate="print"/>
          <a:srcRect b="6667"/>
          <a:stretch>
            <a:fillRect/>
          </a:stretch>
        </p:blipFill>
        <p:spPr bwMode="auto">
          <a:xfrm>
            <a:off x="1218075" y="1343942"/>
            <a:ext cx="7140443" cy="4997785"/>
          </a:xfrm>
          <a:prstGeom prst="rect">
            <a:avLst/>
          </a:prstGeom>
          <a:noFill/>
        </p:spPr>
      </p:pic>
      <p:sp>
        <p:nvSpPr>
          <p:cNvPr id="664583" name="Text Box 7"/>
          <p:cNvSpPr txBox="1">
            <a:spLocks noChangeArrowheads="1"/>
          </p:cNvSpPr>
          <p:nvPr/>
        </p:nvSpPr>
        <p:spPr bwMode="auto">
          <a:xfrm>
            <a:off x="453279" y="6467722"/>
            <a:ext cx="8670038" cy="773467"/>
          </a:xfrm>
          <a:prstGeom prst="rect">
            <a:avLst/>
          </a:prstGeom>
          <a:noFill/>
          <a:ln w="9525">
            <a:noFill/>
            <a:miter lim="800000"/>
            <a:headEnd/>
            <a:tailEnd/>
          </a:ln>
          <a:effectLst/>
        </p:spPr>
        <p:txBody>
          <a:bodyPr lIns="100794" tIns="50397" rIns="100794" bIns="50397">
            <a:spAutoFit/>
          </a:bodyPr>
          <a:lstStyle/>
          <a:p>
            <a:r>
              <a:rPr lang="en-US" sz="2200" b="1" dirty="0"/>
              <a:t>Sea breeze is blowing the smoke from a forest file away from the Gulf of Mexico side (FL Dept. of Forestry).</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6" name="Rectangle 2"/>
          <p:cNvSpPr>
            <a:spLocks noGrp="1" noChangeArrowheads="1"/>
          </p:cNvSpPr>
          <p:nvPr>
            <p:ph type="title"/>
          </p:nvPr>
        </p:nvSpPr>
        <p:spPr>
          <a:xfrm>
            <a:off x="504031" y="1"/>
            <a:ext cx="9072563" cy="957209"/>
          </a:xfrm>
        </p:spPr>
        <p:txBody>
          <a:bodyPr/>
          <a:lstStyle/>
          <a:p>
            <a:pPr>
              <a:buNone/>
            </a:pPr>
            <a:r>
              <a:rPr lang="en-US" sz="3500" b="1" dirty="0"/>
              <a:t>Mountain-Valley Winds</a:t>
            </a:r>
          </a:p>
        </p:txBody>
      </p:sp>
      <p:pic>
        <p:nvPicPr>
          <p:cNvPr id="666628" name="Picture 4" descr="0708"/>
          <p:cNvPicPr preferRelativeResize="0">
            <a:picLocks noChangeAspect="1" noChangeArrowheads="1"/>
          </p:cNvPicPr>
          <p:nvPr>
            <p:custDataLst>
              <p:tags r:id="rId1"/>
            </p:custDataLst>
          </p:nvPr>
        </p:nvPicPr>
        <p:blipFill>
          <a:blip r:embed="rId4" cstate="print"/>
          <a:srcRect b="3622"/>
          <a:stretch>
            <a:fillRect/>
          </a:stretch>
        </p:blipFill>
        <p:spPr bwMode="auto">
          <a:xfrm>
            <a:off x="336021" y="1427938"/>
            <a:ext cx="9366581" cy="3256611"/>
          </a:xfrm>
          <a:prstGeom prst="rect">
            <a:avLst/>
          </a:prstGeom>
          <a:noFill/>
          <a:ln w="9525">
            <a:noFill/>
            <a:miter lim="800000"/>
            <a:headEnd/>
            <a:tailEnd/>
          </a:ln>
          <a:effectLst/>
        </p:spPr>
      </p:pic>
      <p:sp>
        <p:nvSpPr>
          <p:cNvPr id="666629" name="Text Box 5"/>
          <p:cNvSpPr txBox="1">
            <a:spLocks noChangeArrowheads="1"/>
          </p:cNvSpPr>
          <p:nvPr/>
        </p:nvSpPr>
        <p:spPr bwMode="auto">
          <a:xfrm>
            <a:off x="420026" y="4770296"/>
            <a:ext cx="4637788" cy="2133104"/>
          </a:xfrm>
          <a:prstGeom prst="rect">
            <a:avLst/>
          </a:prstGeom>
          <a:noFill/>
          <a:ln w="9525">
            <a:noFill/>
            <a:miter lim="800000"/>
            <a:headEnd/>
            <a:tailEnd/>
          </a:ln>
          <a:effectLst/>
        </p:spPr>
        <p:txBody>
          <a:bodyPr lIns="100794" tIns="50397" rIns="100794" bIns="50397">
            <a:spAutoFit/>
          </a:bodyPr>
          <a:lstStyle/>
          <a:p>
            <a:r>
              <a:rPr lang="en-US" sz="2200" b="1" dirty="0"/>
              <a:t>Air is heated along mountain slopes</a:t>
            </a:r>
          </a:p>
          <a:p>
            <a:endParaRPr lang="en-US" sz="2200" b="1" dirty="0"/>
          </a:p>
          <a:p>
            <a:r>
              <a:rPr lang="en-US" sz="2200" b="1" dirty="0"/>
              <a:t>Warmed air is locally less dense than the surrounding air above the valley.</a:t>
            </a:r>
          </a:p>
          <a:p>
            <a:endParaRPr lang="en-US" sz="2200" b="1" dirty="0"/>
          </a:p>
          <a:p>
            <a:r>
              <a:rPr lang="en-US" sz="2200" b="1" dirty="0"/>
              <a:t>Upslope flow.</a:t>
            </a:r>
          </a:p>
        </p:txBody>
      </p:sp>
      <p:sp>
        <p:nvSpPr>
          <p:cNvPr id="666630" name="Rectangle 6"/>
          <p:cNvSpPr>
            <a:spLocks noChangeArrowheads="1"/>
          </p:cNvSpPr>
          <p:nvPr/>
        </p:nvSpPr>
        <p:spPr bwMode="auto">
          <a:xfrm>
            <a:off x="5208323" y="4770296"/>
            <a:ext cx="4536281" cy="2133104"/>
          </a:xfrm>
          <a:prstGeom prst="rect">
            <a:avLst/>
          </a:prstGeom>
          <a:noFill/>
          <a:ln w="9525">
            <a:noFill/>
            <a:miter lim="800000"/>
            <a:headEnd/>
            <a:tailEnd/>
          </a:ln>
          <a:effectLst/>
        </p:spPr>
        <p:txBody>
          <a:bodyPr lIns="100794" tIns="50397" rIns="100794" bIns="50397">
            <a:spAutoFit/>
          </a:bodyPr>
          <a:lstStyle/>
          <a:p>
            <a:r>
              <a:rPr lang="en-US" sz="2200" b="1" dirty="0"/>
              <a:t>Air is cooled along mountain slopes</a:t>
            </a:r>
          </a:p>
          <a:p>
            <a:endParaRPr lang="en-US" sz="2200" b="1" dirty="0"/>
          </a:p>
          <a:p>
            <a:r>
              <a:rPr lang="en-US" sz="2200" b="1" dirty="0"/>
              <a:t>Cooled air is locally more dense than the surrounding air above the valley.</a:t>
            </a:r>
          </a:p>
          <a:p>
            <a:endParaRPr lang="en-US" sz="2200" b="1" dirty="0"/>
          </a:p>
          <a:p>
            <a:r>
              <a:rPr lang="en-US" sz="2200" b="1" dirty="0" err="1"/>
              <a:t>Downslope</a:t>
            </a:r>
            <a:r>
              <a:rPr lang="en-US" sz="2200" b="1" dirty="0"/>
              <a:t> flow.</a:t>
            </a:r>
          </a:p>
        </p:txBody>
      </p:sp>
      <p:sp>
        <p:nvSpPr>
          <p:cNvPr id="666631" name="Text Box 7"/>
          <p:cNvSpPr txBox="1">
            <a:spLocks noChangeArrowheads="1"/>
          </p:cNvSpPr>
          <p:nvPr/>
        </p:nvSpPr>
        <p:spPr bwMode="auto">
          <a:xfrm>
            <a:off x="2268141" y="1091954"/>
            <a:ext cx="1073795" cy="378777"/>
          </a:xfrm>
          <a:prstGeom prst="rect">
            <a:avLst/>
          </a:prstGeom>
          <a:noFill/>
          <a:ln w="9525">
            <a:noFill/>
            <a:miter lim="800000"/>
            <a:headEnd/>
            <a:tailEnd/>
          </a:ln>
          <a:effectLst/>
        </p:spPr>
        <p:txBody>
          <a:bodyPr wrap="none" lIns="100794" tIns="50397" rIns="100794" bIns="50397">
            <a:spAutoFit/>
          </a:bodyPr>
          <a:lstStyle/>
          <a:p>
            <a:r>
              <a:rPr lang="en-US" b="1"/>
              <a:t>DAYTIME</a:t>
            </a:r>
          </a:p>
        </p:txBody>
      </p:sp>
      <p:sp>
        <p:nvSpPr>
          <p:cNvPr id="666632" name="Text Box 8"/>
          <p:cNvSpPr txBox="1">
            <a:spLocks noChangeArrowheads="1"/>
          </p:cNvSpPr>
          <p:nvPr/>
        </p:nvSpPr>
        <p:spPr bwMode="auto">
          <a:xfrm>
            <a:off x="6636411" y="1007957"/>
            <a:ext cx="1315656" cy="378777"/>
          </a:xfrm>
          <a:prstGeom prst="rect">
            <a:avLst/>
          </a:prstGeom>
          <a:noFill/>
          <a:ln w="9525">
            <a:noFill/>
            <a:miter lim="800000"/>
            <a:headEnd/>
            <a:tailEnd/>
          </a:ln>
          <a:effectLst/>
        </p:spPr>
        <p:txBody>
          <a:bodyPr wrap="none" lIns="100794" tIns="50397" rIns="100794" bIns="50397">
            <a:spAutoFit/>
          </a:bodyPr>
          <a:lstStyle/>
          <a:p>
            <a:r>
              <a:rPr lang="en-US" b="1"/>
              <a:t>NIGHTTIME</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652" name="Rectangle 4"/>
          <p:cNvSpPr>
            <a:spLocks noGrp="1" noChangeArrowheads="1"/>
          </p:cNvSpPr>
          <p:nvPr>
            <p:ph type="title"/>
          </p:nvPr>
        </p:nvSpPr>
        <p:spPr>
          <a:xfrm>
            <a:off x="0" y="1679928"/>
            <a:ext cx="3276203" cy="1259946"/>
          </a:xfrm>
        </p:spPr>
        <p:txBody>
          <a:bodyPr/>
          <a:lstStyle/>
          <a:p>
            <a:pPr>
              <a:buNone/>
            </a:pPr>
            <a:r>
              <a:rPr lang="en-US" sz="3500" b="1" dirty="0" smtClean="0"/>
              <a:t>Local </a:t>
            </a:r>
            <a:r>
              <a:rPr lang="en-US" sz="3500" b="1" dirty="0"/>
              <a:t>Topography of Tucson, AZ</a:t>
            </a:r>
          </a:p>
        </p:txBody>
      </p:sp>
      <p:pic>
        <p:nvPicPr>
          <p:cNvPr id="667653" name="Picture 5" descr="Tucsontopo"/>
          <p:cNvPicPr>
            <a:picLocks noChangeAspect="1" noChangeArrowheads="1"/>
          </p:cNvPicPr>
          <p:nvPr/>
        </p:nvPicPr>
        <p:blipFill>
          <a:blip r:embed="rId3" cstate="print"/>
          <a:srcRect l="9804" t="12856" r="35294" b="49243"/>
          <a:stretch>
            <a:fillRect/>
          </a:stretch>
        </p:blipFill>
        <p:spPr bwMode="auto">
          <a:xfrm>
            <a:off x="3444213" y="1679928"/>
            <a:ext cx="6384396" cy="5699506"/>
          </a:xfrm>
          <a:prstGeom prst="rect">
            <a:avLst/>
          </a:prstGeom>
          <a:noFill/>
        </p:spPr>
      </p:pic>
      <p:sp>
        <p:nvSpPr>
          <p:cNvPr id="667654" name="Text Box 6"/>
          <p:cNvSpPr txBox="1">
            <a:spLocks noChangeArrowheads="1"/>
          </p:cNvSpPr>
          <p:nvPr/>
        </p:nvSpPr>
        <p:spPr bwMode="auto">
          <a:xfrm>
            <a:off x="7392458" y="4199820"/>
            <a:ext cx="463779" cy="578832"/>
          </a:xfrm>
          <a:prstGeom prst="rect">
            <a:avLst/>
          </a:prstGeom>
          <a:noFill/>
          <a:ln w="9525">
            <a:noFill/>
            <a:miter lim="800000"/>
            <a:headEnd/>
            <a:tailEnd/>
          </a:ln>
          <a:effectLst/>
        </p:spPr>
        <p:txBody>
          <a:bodyPr lIns="100794" tIns="50397" rIns="100794" bIns="50397">
            <a:spAutoFit/>
          </a:bodyPr>
          <a:lstStyle/>
          <a:p>
            <a:r>
              <a:rPr lang="en-US" sz="3100" b="1" dirty="0">
                <a:solidFill>
                  <a:srgbClr val="FF3300"/>
                </a:solidFill>
                <a:effectLst>
                  <a:outerShdw blurRad="38100" dist="38100" dir="2700000" algn="tl">
                    <a:srgbClr val="000000"/>
                  </a:outerShdw>
                </a:effectLst>
              </a:rPr>
              <a:t>X</a:t>
            </a:r>
          </a:p>
        </p:txBody>
      </p:sp>
      <p:sp>
        <p:nvSpPr>
          <p:cNvPr id="667655" name="Text Box 7"/>
          <p:cNvSpPr txBox="1">
            <a:spLocks noChangeArrowheads="1"/>
          </p:cNvSpPr>
          <p:nvPr/>
        </p:nvSpPr>
        <p:spPr bwMode="auto">
          <a:xfrm>
            <a:off x="7327765" y="4591803"/>
            <a:ext cx="1454220" cy="778887"/>
          </a:xfrm>
          <a:prstGeom prst="rect">
            <a:avLst/>
          </a:prstGeom>
          <a:noFill/>
          <a:ln w="9525">
            <a:noFill/>
            <a:miter lim="800000"/>
            <a:headEnd/>
            <a:tailEnd/>
          </a:ln>
          <a:effectLst/>
        </p:spPr>
        <p:txBody>
          <a:bodyPr wrap="none" lIns="100794" tIns="50397" rIns="100794" bIns="50397">
            <a:spAutoFit/>
          </a:bodyPr>
          <a:lstStyle/>
          <a:p>
            <a:pPr algn="ctr"/>
            <a:r>
              <a:rPr lang="en-US" sz="2200" b="1" dirty="0">
                <a:solidFill>
                  <a:srgbClr val="FF3300"/>
                </a:solidFill>
                <a:effectLst>
                  <a:outerShdw blurRad="38100" dist="38100" dir="2700000" algn="tl">
                    <a:srgbClr val="000000"/>
                  </a:outerShdw>
                </a:effectLst>
              </a:rPr>
              <a:t>University </a:t>
            </a:r>
          </a:p>
          <a:p>
            <a:pPr algn="ctr"/>
            <a:r>
              <a:rPr lang="en-US" sz="2200" b="1" dirty="0">
                <a:solidFill>
                  <a:srgbClr val="FF3300"/>
                </a:solidFill>
                <a:effectLst>
                  <a:outerShdw blurRad="38100" dist="38100" dir="2700000" algn="tl">
                    <a:srgbClr val="000000"/>
                  </a:outerShdw>
                </a:effectLst>
              </a:rPr>
              <a:t>of AZ</a:t>
            </a:r>
          </a:p>
        </p:txBody>
      </p:sp>
      <p:sp>
        <p:nvSpPr>
          <p:cNvPr id="667656" name="Text Box 8"/>
          <p:cNvSpPr txBox="1">
            <a:spLocks noChangeArrowheads="1"/>
          </p:cNvSpPr>
          <p:nvPr/>
        </p:nvSpPr>
        <p:spPr bwMode="auto">
          <a:xfrm rot="2004995">
            <a:off x="7217709" y="2780955"/>
            <a:ext cx="2187113" cy="440333"/>
          </a:xfrm>
          <a:prstGeom prst="rect">
            <a:avLst/>
          </a:prstGeom>
          <a:noFill/>
          <a:ln w="9525">
            <a:noFill/>
            <a:miter lim="800000"/>
            <a:headEnd/>
            <a:tailEnd/>
          </a:ln>
          <a:effectLst/>
        </p:spPr>
        <p:txBody>
          <a:bodyPr wrap="none" lIns="100794" tIns="50397" rIns="100794" bIns="50397">
            <a:spAutoFit/>
          </a:bodyPr>
          <a:lstStyle/>
          <a:p>
            <a:r>
              <a:rPr lang="en-US" sz="2200" b="1" dirty="0">
                <a:solidFill>
                  <a:srgbClr val="FFFF00"/>
                </a:solidFill>
                <a:effectLst>
                  <a:outerShdw blurRad="38100" dist="38100" dir="2700000" algn="tl">
                    <a:srgbClr val="000000"/>
                  </a:outerShdw>
                </a:effectLst>
              </a:rPr>
              <a:t>CATALINA MTNS.</a:t>
            </a:r>
          </a:p>
        </p:txBody>
      </p:sp>
      <p:sp>
        <p:nvSpPr>
          <p:cNvPr id="667657" name="Text Box 9"/>
          <p:cNvSpPr txBox="1">
            <a:spLocks noChangeArrowheads="1"/>
          </p:cNvSpPr>
          <p:nvPr/>
        </p:nvSpPr>
        <p:spPr bwMode="auto">
          <a:xfrm rot="16200000">
            <a:off x="8437055" y="4732122"/>
            <a:ext cx="1992060" cy="440333"/>
          </a:xfrm>
          <a:prstGeom prst="rect">
            <a:avLst/>
          </a:prstGeom>
          <a:noFill/>
          <a:ln w="9525">
            <a:noFill/>
            <a:miter lim="800000"/>
            <a:headEnd/>
            <a:tailEnd/>
          </a:ln>
          <a:effectLst/>
        </p:spPr>
        <p:txBody>
          <a:bodyPr wrap="none" lIns="100794" tIns="50397" rIns="100794" bIns="50397">
            <a:spAutoFit/>
          </a:bodyPr>
          <a:lstStyle/>
          <a:p>
            <a:r>
              <a:rPr lang="en-US" sz="2200" b="1" dirty="0">
                <a:solidFill>
                  <a:srgbClr val="FFFF00"/>
                </a:solidFill>
                <a:effectLst>
                  <a:outerShdw blurRad="38100" dist="38100" dir="2700000" algn="tl">
                    <a:srgbClr val="000000"/>
                  </a:outerShdw>
                </a:effectLst>
              </a:rPr>
              <a:t>RINCON MTNS.</a:t>
            </a:r>
          </a:p>
        </p:txBody>
      </p:sp>
      <p:sp>
        <p:nvSpPr>
          <p:cNvPr id="667658" name="Text Box 10"/>
          <p:cNvSpPr txBox="1">
            <a:spLocks noChangeArrowheads="1"/>
          </p:cNvSpPr>
          <p:nvPr/>
        </p:nvSpPr>
        <p:spPr bwMode="auto">
          <a:xfrm>
            <a:off x="252016" y="3695841"/>
            <a:ext cx="2856177" cy="1763772"/>
          </a:xfrm>
          <a:prstGeom prst="rect">
            <a:avLst/>
          </a:prstGeom>
          <a:noFill/>
          <a:ln w="9525">
            <a:noFill/>
            <a:miter lim="800000"/>
            <a:headEnd/>
            <a:tailEnd/>
          </a:ln>
          <a:effectLst/>
        </p:spPr>
        <p:txBody>
          <a:bodyPr lIns="100794" tIns="50397" rIns="100794" bIns="50397">
            <a:spAutoFit/>
          </a:bodyPr>
          <a:lstStyle/>
          <a:p>
            <a:r>
              <a:rPr lang="en-US" b="1">
                <a:solidFill>
                  <a:srgbClr val="FF3300"/>
                </a:solidFill>
              </a:rPr>
              <a:t>We’re surrounded by mountains on three sides, so mountain valley circulations play a BIG role in our weather—especially during the monsoon!</a:t>
            </a:r>
          </a:p>
        </p:txBody>
      </p:sp>
      <p:sp>
        <p:nvSpPr>
          <p:cNvPr id="667659" name="Rectangle 11"/>
          <p:cNvSpPr>
            <a:spLocks noChangeArrowheads="1"/>
          </p:cNvSpPr>
          <p:nvPr/>
        </p:nvSpPr>
        <p:spPr bwMode="auto">
          <a:xfrm rot="-6056798">
            <a:off x="5708428" y="4010277"/>
            <a:ext cx="2030980" cy="440333"/>
          </a:xfrm>
          <a:prstGeom prst="rect">
            <a:avLst/>
          </a:prstGeom>
          <a:noFill/>
          <a:ln w="9525">
            <a:noFill/>
            <a:miter lim="800000"/>
            <a:headEnd/>
            <a:tailEnd/>
          </a:ln>
          <a:effectLst/>
        </p:spPr>
        <p:txBody>
          <a:bodyPr wrap="none" lIns="100794" tIns="50397" rIns="100794" bIns="50397">
            <a:spAutoFit/>
          </a:bodyPr>
          <a:lstStyle/>
          <a:p>
            <a:r>
              <a:rPr lang="en-US" sz="2200" b="1" dirty="0">
                <a:solidFill>
                  <a:srgbClr val="FFFF00"/>
                </a:solidFill>
                <a:effectLst>
                  <a:outerShdw blurRad="38100" dist="38100" dir="2700000" algn="tl">
                    <a:srgbClr val="000000"/>
                  </a:outerShdw>
                </a:effectLst>
              </a:rPr>
              <a:t>TUCSON MTNS.</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HOTO" val="TRUE"/>
  <p:tag name="FILENAME" val="C:\WINDOWS\Desktop\Ahrens Art\chapter7\07T01.jpg"/>
</p:tagLst>
</file>

<file path=ppt/tags/tag2.xml><?xml version="1.0" encoding="utf-8"?>
<p:tagLst xmlns:a="http://schemas.openxmlformats.org/drawingml/2006/main" xmlns:r="http://schemas.openxmlformats.org/officeDocument/2006/relationships" xmlns:p="http://schemas.openxmlformats.org/presentationml/2006/main">
  <p:tag name="PHOTO" val="TRUE"/>
  <p:tag name="FILENAME" val="C:\WINDOWS\Desktop\Ahrens Art\chapter7\0702.jpg"/>
</p:tagLst>
</file>

<file path=ppt/tags/tag3.xml><?xml version="1.0" encoding="utf-8"?>
<p:tagLst xmlns:a="http://schemas.openxmlformats.org/drawingml/2006/main" xmlns:r="http://schemas.openxmlformats.org/officeDocument/2006/relationships" xmlns:p="http://schemas.openxmlformats.org/presentationml/2006/main">
  <p:tag name="PHOTO" val="TRUE"/>
  <p:tag name="FILENAME" val="C:\WINDOWS\Desktop\Ahrens Art\chapter2\0205.jpg"/>
</p:tagLst>
</file>

<file path=ppt/tags/tag4.xml><?xml version="1.0" encoding="utf-8"?>
<p:tagLst xmlns:a="http://schemas.openxmlformats.org/drawingml/2006/main" xmlns:r="http://schemas.openxmlformats.org/officeDocument/2006/relationships" xmlns:p="http://schemas.openxmlformats.org/presentationml/2006/main">
  <p:tag name="PHOTO" val="TRUE"/>
  <p:tag name="FILENAME" val="C:\WINDOWS\Desktop\Ahrens Art\chapter7\07p171a.jpg"/>
</p:tagLst>
</file>

<file path=ppt/tags/tag5.xml><?xml version="1.0" encoding="utf-8"?>
<p:tagLst xmlns:a="http://schemas.openxmlformats.org/drawingml/2006/main" xmlns:r="http://schemas.openxmlformats.org/officeDocument/2006/relationships" xmlns:p="http://schemas.openxmlformats.org/presentationml/2006/main">
  <p:tag name="PHOTO" val="TRUE"/>
  <p:tag name="FILENAME" val="C:\WINDOWS\Desktop\Ahrens Art\chapter7\0704.jpg"/>
</p:tagLst>
</file>

<file path=ppt/tags/tag6.xml><?xml version="1.0" encoding="utf-8"?>
<p:tagLst xmlns:a="http://schemas.openxmlformats.org/drawingml/2006/main" xmlns:r="http://schemas.openxmlformats.org/officeDocument/2006/relationships" xmlns:p="http://schemas.openxmlformats.org/presentationml/2006/main">
  <p:tag name="PHOTO" val="TRUE"/>
  <p:tag name="FILENAME" val="C:\WINDOWS\Desktop\Ahrens Art\chapter7\0704.jpg"/>
</p:tagLst>
</file>

<file path=ppt/tags/tag7.xml><?xml version="1.0" encoding="utf-8"?>
<p:tagLst xmlns:a="http://schemas.openxmlformats.org/drawingml/2006/main" xmlns:r="http://schemas.openxmlformats.org/officeDocument/2006/relationships" xmlns:p="http://schemas.openxmlformats.org/presentationml/2006/main">
  <p:tag name="PHOTO" val="TRUE"/>
  <p:tag name="FILENAME" val="C:\WINDOWS\Desktop\Ahrens Art\chapter7\0708.jpg"/>
</p:tagLst>
</file>

<file path=ppt/theme/theme1.xml><?xml version="1.0" encoding="utf-8"?>
<a:theme xmlns:a="http://schemas.openxmlformats.org/drawingml/2006/main" name="Defaul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800" b="0" i="0" u="none" strike="noStrike" cap="none" normalizeH="0" baseline="0" smtClean="0">
            <a:ln>
              <a:noFill/>
            </a:ln>
            <a:solidFill>
              <a:srgbClr val="000066"/>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800" b="0" i="0" u="none" strike="noStrike" cap="none" normalizeH="0" baseline="0" smtClean="0">
            <a:ln>
              <a:noFill/>
            </a:ln>
            <a:solidFill>
              <a:srgbClr val="000066"/>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3362</TotalTime>
  <Words>1713</Words>
  <Application>Microsoft Office PowerPoint</Application>
  <PresentationFormat>Custom</PresentationFormat>
  <Paragraphs>209</Paragraphs>
  <Slides>33</Slides>
  <Notes>28</Notes>
  <HiddenSlides>0</HiddenSlides>
  <MMClips>0</MMClips>
  <ScaleCrop>false</ScaleCrop>
  <HeadingPairs>
    <vt:vector size="4" baseType="variant">
      <vt:variant>
        <vt:lpstr>Theme</vt:lpstr>
      </vt:variant>
      <vt:variant>
        <vt:i4>2</vt:i4>
      </vt:variant>
      <vt:variant>
        <vt:lpstr>Slide Titles</vt:lpstr>
      </vt:variant>
      <vt:variant>
        <vt:i4>33</vt:i4>
      </vt:variant>
    </vt:vector>
  </HeadingPairs>
  <TitlesOfParts>
    <vt:vector size="35" baseType="lpstr">
      <vt:lpstr>Default</vt:lpstr>
      <vt:lpstr>Default Design</vt:lpstr>
      <vt:lpstr>Slide 1</vt:lpstr>
      <vt:lpstr>Scales of  Atmospheric Motion vs. Lifespan</vt:lpstr>
      <vt:lpstr>Slide 3</vt:lpstr>
      <vt:lpstr>Slide 4</vt:lpstr>
      <vt:lpstr>Slide 5</vt:lpstr>
      <vt:lpstr>Typical types of turbulence</vt:lpstr>
      <vt:lpstr>Mechanical Turbulence</vt:lpstr>
      <vt:lpstr>Slide 8</vt:lpstr>
      <vt:lpstr>Slide 9</vt:lpstr>
      <vt:lpstr>Mountain wave turbulence</vt:lpstr>
      <vt:lpstr>Slide 11</vt:lpstr>
      <vt:lpstr>Slide 12</vt:lpstr>
      <vt:lpstr>British Overseas Airways Flight 911,  departing Tokyo, March 5 1966  </vt:lpstr>
      <vt:lpstr>Thermal Turbulence (Free Convection)</vt:lpstr>
      <vt:lpstr>Slide 15</vt:lpstr>
      <vt:lpstr>Slide 16</vt:lpstr>
      <vt:lpstr>Slide 17</vt:lpstr>
      <vt:lpstr>Slide 18</vt:lpstr>
      <vt:lpstr>Slide 19</vt:lpstr>
      <vt:lpstr>Slide 20</vt:lpstr>
      <vt:lpstr>Slide 21</vt:lpstr>
      <vt:lpstr>Slide 22</vt:lpstr>
      <vt:lpstr>Slide 23</vt:lpstr>
      <vt:lpstr>Slide 24</vt:lpstr>
      <vt:lpstr>Slide 25</vt:lpstr>
      <vt:lpstr>Turbulence Detection</vt:lpstr>
      <vt:lpstr>Local Winds: Sea-Land Breeze Mountain-Valley Circulation</vt:lpstr>
      <vt:lpstr>Sea-Land Breeze</vt:lpstr>
      <vt:lpstr>Sea Breeze Circulation and  Sea Breeze Front</vt:lpstr>
      <vt:lpstr>Sea Breeze Front: North Carolina Example </vt:lpstr>
      <vt:lpstr>Florida Peninsula</vt:lpstr>
      <vt:lpstr>Mountain-Valley Winds</vt:lpstr>
      <vt:lpstr>Local Topography of Tucson, AZ</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Matthew Clarkson</dc:creator>
  <cp:lastModifiedBy>Matt</cp:lastModifiedBy>
  <cp:revision>95</cp:revision>
  <dcterms:created xsi:type="dcterms:W3CDTF">2010-08-28T17:18:35Z</dcterms:created>
  <dcterms:modified xsi:type="dcterms:W3CDTF">2010-10-05T04:40:22Z</dcterms:modified>
</cp:coreProperties>
</file>